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549" r:id="rId3"/>
    <p:sldId id="564" r:id="rId4"/>
    <p:sldId id="619" r:id="rId5"/>
    <p:sldId id="656" r:id="rId6"/>
    <p:sldId id="684" r:id="rId7"/>
    <p:sldId id="685" r:id="rId8"/>
    <p:sldId id="683" r:id="rId9"/>
    <p:sldId id="662" r:id="rId10"/>
    <p:sldId id="661" r:id="rId11"/>
    <p:sldId id="663" r:id="rId12"/>
    <p:sldId id="666" r:id="rId13"/>
    <p:sldId id="611" r:id="rId14"/>
    <p:sldId id="613" r:id="rId15"/>
    <p:sldId id="673" r:id="rId16"/>
    <p:sldId id="615" r:id="rId17"/>
    <p:sldId id="674" r:id="rId18"/>
    <p:sldId id="675" r:id="rId19"/>
    <p:sldId id="676" r:id="rId20"/>
    <p:sldId id="670" r:id="rId21"/>
    <p:sldId id="672" r:id="rId22"/>
    <p:sldId id="624" r:id="rId23"/>
    <p:sldId id="648" r:id="rId24"/>
    <p:sldId id="678" r:id="rId25"/>
    <p:sldId id="623" r:id="rId26"/>
    <p:sldId id="681" r:id="rId27"/>
    <p:sldId id="657" r:id="rId28"/>
  </p:sldIdLst>
  <p:sldSz cx="9144000" cy="6858000" type="screen4x3"/>
  <p:notesSz cx="6858000" cy="9144000"/>
  <p:custDataLst>
    <p:tags r:id="rId31"/>
  </p:custDataLst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2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24" autoAdjust="0"/>
    <p:restoredTop sz="93103" autoAdjust="0"/>
  </p:normalViewPr>
  <p:slideViewPr>
    <p:cSldViewPr>
      <p:cViewPr varScale="1">
        <p:scale>
          <a:sx n="48" d="100"/>
          <a:sy n="48" d="100"/>
        </p:scale>
        <p:origin x="184" y="3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7" d="100"/>
          <a:sy n="87" d="100"/>
        </p:scale>
        <p:origin x="299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62E219-E959-4E94-9E0A-7B5F60EC2A3F}" type="datetimeFigureOut">
              <a:rPr lang="nl-NL" smtClean="0"/>
              <a:t>01-10-18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2F20A6-917B-47D1-9BC8-EEDBA08F72D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95154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98784-F1F2-4D71-B346-94F94D5EBAA2}" type="datetimeFigureOut">
              <a:rPr lang="nl-NL" smtClean="0"/>
              <a:t>01-10-18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r>
              <a:rPr lang="nl-NL" dirty="0"/>
              <a:t>v</a:t>
            </a:r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2ECD43-08E5-4945-BC4F-4857758E978F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3515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ECD43-08E5-4945-BC4F-4857758E978F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69907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Slide Image Placeholder 1">
            <a:extLst>
              <a:ext uri="{FF2B5EF4-FFF2-40B4-BE49-F238E27FC236}">
                <a16:creationId xmlns:a16="http://schemas.microsoft.com/office/drawing/2014/main" id="{327AA346-F205-3A4E-8751-B3561ED2D08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0" name="Notes Placeholder 2">
            <a:extLst>
              <a:ext uri="{FF2B5EF4-FFF2-40B4-BE49-F238E27FC236}">
                <a16:creationId xmlns:a16="http://schemas.microsoft.com/office/drawing/2014/main" id="{39C020BF-7E6E-5743-9F8B-D28B83478392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GB" altLang="en-US"/>
          </a:p>
        </p:txBody>
      </p:sp>
      <p:sp>
        <p:nvSpPr>
          <p:cNvPr id="32771" name="Slide Number Placeholder 3">
            <a:extLst>
              <a:ext uri="{FF2B5EF4-FFF2-40B4-BE49-F238E27FC236}">
                <a16:creationId xmlns:a16="http://schemas.microsoft.com/office/drawing/2014/main" id="{B0BDB906-1229-ED43-979F-EA03177B35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8B0BCD68-0477-1E4B-97AC-472C72E8F514}" type="slidenum">
              <a:rPr lang="nl-NL" altLang="en-US"/>
              <a:pPr/>
              <a:t>2</a:t>
            </a:fld>
            <a:endParaRPr lang="nl-NL" altLang="en-US"/>
          </a:p>
        </p:txBody>
      </p:sp>
    </p:spTree>
    <p:extLst>
      <p:ext uri="{BB962C8B-B14F-4D97-AF65-F5344CB8AC3E}">
        <p14:creationId xmlns:p14="http://schemas.microsoft.com/office/powerpoint/2010/main" val="32756377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7">
            <a:extLst>
              <a:ext uri="{FF2B5EF4-FFF2-40B4-BE49-F238E27FC236}">
                <a16:creationId xmlns:a16="http://schemas.microsoft.com/office/drawing/2014/main" id="{A9B7151B-D1DC-224F-ACA1-4596A840AD6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ACA8A4F2-2A0A-044C-8C04-8A15CCB988C8}" type="slidenum">
              <a:rPr lang="nl-NL" altLang="en-US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8</a:t>
            </a:fld>
            <a:endParaRPr lang="nl-NL" altLang="en-US">
              <a:latin typeface="Arial" panose="020B0604020202020204" pitchFamily="34" charset="0"/>
            </a:endParaRPr>
          </a:p>
        </p:txBody>
      </p:sp>
      <p:sp>
        <p:nvSpPr>
          <p:cNvPr id="17410" name="Rectangle 2">
            <a:extLst>
              <a:ext uri="{FF2B5EF4-FFF2-40B4-BE49-F238E27FC236}">
                <a16:creationId xmlns:a16="http://schemas.microsoft.com/office/drawing/2014/main" id="{110D19B9-175E-5841-85AB-1E5F2BE0030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9B3BF352-3F19-A345-8CF0-332F443185D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nl-NL" altLang="en-US"/>
          </a:p>
        </p:txBody>
      </p:sp>
    </p:spTree>
    <p:extLst>
      <p:ext uri="{BB962C8B-B14F-4D97-AF65-F5344CB8AC3E}">
        <p14:creationId xmlns:p14="http://schemas.microsoft.com/office/powerpoint/2010/main" val="19478438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7">
            <a:extLst>
              <a:ext uri="{FF2B5EF4-FFF2-40B4-BE49-F238E27FC236}">
                <a16:creationId xmlns:a16="http://schemas.microsoft.com/office/drawing/2014/main" id="{B3E0A898-A23F-6C4A-B1CE-F049E049D68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6F2F7677-8D45-8143-8603-DA091A15FDDB}" type="slidenum">
              <a:rPr lang="nl-NL" altLang="en-US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13</a:t>
            </a:fld>
            <a:endParaRPr lang="nl-NL" altLang="en-US">
              <a:latin typeface="Arial" panose="020B0604020202020204" pitchFamily="34" charset="0"/>
            </a:endParaRPr>
          </a:p>
        </p:txBody>
      </p:sp>
      <p:sp>
        <p:nvSpPr>
          <p:cNvPr id="25602" name="Rectangle 2">
            <a:extLst>
              <a:ext uri="{FF2B5EF4-FFF2-40B4-BE49-F238E27FC236}">
                <a16:creationId xmlns:a16="http://schemas.microsoft.com/office/drawing/2014/main" id="{6814D3B3-80A9-5145-B694-E3225795171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EC5801AB-7CEB-374C-BB51-806EA60316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nl-NL" altLang="en-US"/>
          </a:p>
        </p:txBody>
      </p:sp>
    </p:spTree>
    <p:extLst>
      <p:ext uri="{BB962C8B-B14F-4D97-AF65-F5344CB8AC3E}">
        <p14:creationId xmlns:p14="http://schemas.microsoft.com/office/powerpoint/2010/main" val="32589537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7">
            <a:extLst>
              <a:ext uri="{FF2B5EF4-FFF2-40B4-BE49-F238E27FC236}">
                <a16:creationId xmlns:a16="http://schemas.microsoft.com/office/drawing/2014/main" id="{7C7274E4-ACAB-234B-AE63-B97C0F64AD7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1D8F3363-6758-2249-975D-5366B4BF4BD3}" type="slidenum">
              <a:rPr lang="nl-NL" altLang="en-US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14</a:t>
            </a:fld>
            <a:endParaRPr lang="nl-NL" altLang="en-US">
              <a:latin typeface="Arial" panose="020B0604020202020204" pitchFamily="34" charset="0"/>
            </a:endParaRPr>
          </a:p>
        </p:txBody>
      </p:sp>
      <p:sp>
        <p:nvSpPr>
          <p:cNvPr id="27650" name="Rectangle 2">
            <a:extLst>
              <a:ext uri="{FF2B5EF4-FFF2-40B4-BE49-F238E27FC236}">
                <a16:creationId xmlns:a16="http://schemas.microsoft.com/office/drawing/2014/main" id="{DCDECFC2-3C56-6C40-89EB-8098A2A3DDA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76DBC3D8-D8A3-904D-A662-9D17EA16979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nl-NL" altLang="en-US"/>
          </a:p>
        </p:txBody>
      </p:sp>
    </p:spTree>
    <p:extLst>
      <p:ext uri="{BB962C8B-B14F-4D97-AF65-F5344CB8AC3E}">
        <p14:creationId xmlns:p14="http://schemas.microsoft.com/office/powerpoint/2010/main" val="32044816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7">
            <a:extLst>
              <a:ext uri="{FF2B5EF4-FFF2-40B4-BE49-F238E27FC236}">
                <a16:creationId xmlns:a16="http://schemas.microsoft.com/office/drawing/2014/main" id="{C0F57BEF-8190-9345-8342-6F0A2CEED7C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B02584C-E0D4-C140-BB85-DB25A93B0680}" type="slidenum">
              <a:rPr lang="nl-NL" altLang="en-US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15</a:t>
            </a:fld>
            <a:endParaRPr lang="nl-NL" altLang="en-US">
              <a:latin typeface="Arial" panose="020B0604020202020204" pitchFamily="34" charset="0"/>
            </a:endParaRPr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8953456C-9E70-4A48-BDE3-A65F5ED7F04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6B7223C8-ADDA-124E-91EE-D2CA576322C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nl-NL" altLang="en-US"/>
          </a:p>
        </p:txBody>
      </p:sp>
    </p:spTree>
    <p:extLst>
      <p:ext uri="{BB962C8B-B14F-4D97-AF65-F5344CB8AC3E}">
        <p14:creationId xmlns:p14="http://schemas.microsoft.com/office/powerpoint/2010/main" val="21148923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7">
            <a:extLst>
              <a:ext uri="{FF2B5EF4-FFF2-40B4-BE49-F238E27FC236}">
                <a16:creationId xmlns:a16="http://schemas.microsoft.com/office/drawing/2014/main" id="{3A44A6E3-F06E-9B49-97CD-A1176FC95AD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DE17A2DB-ACBA-F445-B026-74560B3C4446}" type="slidenum">
              <a:rPr lang="nl-NL" altLang="en-US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16</a:t>
            </a:fld>
            <a:endParaRPr lang="nl-NL" altLang="en-US">
              <a:latin typeface="Arial" panose="020B0604020202020204" pitchFamily="34" charset="0"/>
            </a:endParaRPr>
          </a:p>
        </p:txBody>
      </p:sp>
      <p:sp>
        <p:nvSpPr>
          <p:cNvPr id="31746" name="Rectangle 2">
            <a:extLst>
              <a:ext uri="{FF2B5EF4-FFF2-40B4-BE49-F238E27FC236}">
                <a16:creationId xmlns:a16="http://schemas.microsoft.com/office/drawing/2014/main" id="{35CC9CCD-6E06-174E-84CD-D15E7C8E2EE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D877A9EF-4126-DA43-AA3D-D0829C6C484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nl-NL" altLang="en-US"/>
          </a:p>
        </p:txBody>
      </p:sp>
    </p:spTree>
    <p:extLst>
      <p:ext uri="{BB962C8B-B14F-4D97-AF65-F5344CB8AC3E}">
        <p14:creationId xmlns:p14="http://schemas.microsoft.com/office/powerpoint/2010/main" val="11983764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>
            <a:extLst>
              <a:ext uri="{FF2B5EF4-FFF2-40B4-BE49-F238E27FC236}">
                <a16:creationId xmlns:a16="http://schemas.microsoft.com/office/drawing/2014/main" id="{1E0F7FD6-DAC0-8546-A6B6-0172F5F348E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FB7CA47A-D767-E644-BBD7-DCB50DF68975}" type="slidenum">
              <a:rPr lang="nl-NL" altLang="en-US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18</a:t>
            </a:fld>
            <a:endParaRPr lang="nl-NL" altLang="en-US">
              <a:latin typeface="Arial" panose="020B0604020202020204" pitchFamily="34" charset="0"/>
            </a:endParaRPr>
          </a:p>
        </p:txBody>
      </p:sp>
      <p:sp>
        <p:nvSpPr>
          <p:cNvPr id="35842" name="Rectangle 2">
            <a:extLst>
              <a:ext uri="{FF2B5EF4-FFF2-40B4-BE49-F238E27FC236}">
                <a16:creationId xmlns:a16="http://schemas.microsoft.com/office/drawing/2014/main" id="{BAA605BE-2654-8640-8522-7108B6C08F9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9063EA1A-D496-164B-9523-9B6BB89AD30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nl-NL" altLang="en-US"/>
          </a:p>
        </p:txBody>
      </p:sp>
    </p:spTree>
    <p:extLst>
      <p:ext uri="{BB962C8B-B14F-4D97-AF65-F5344CB8AC3E}">
        <p14:creationId xmlns:p14="http://schemas.microsoft.com/office/powerpoint/2010/main" val="10933119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7">
            <a:extLst>
              <a:ext uri="{FF2B5EF4-FFF2-40B4-BE49-F238E27FC236}">
                <a16:creationId xmlns:a16="http://schemas.microsoft.com/office/drawing/2014/main" id="{B2291193-F79E-9943-9CE7-02B1F0D6018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C59E3E7C-F8DB-2142-869A-CAF30249BB67}" type="slidenum">
              <a:rPr lang="nl-NL" altLang="en-US">
                <a:latin typeface="Arial" panose="020B0604020202020204" pitchFamily="34" charset="0"/>
              </a:rPr>
              <a:pPr>
                <a:spcBef>
                  <a:spcPct val="0"/>
                </a:spcBef>
              </a:pPr>
              <a:t>19</a:t>
            </a:fld>
            <a:endParaRPr lang="nl-NL" altLang="en-US">
              <a:latin typeface="Arial" panose="020B0604020202020204" pitchFamily="34" charset="0"/>
            </a:endParaRPr>
          </a:p>
        </p:txBody>
      </p:sp>
      <p:sp>
        <p:nvSpPr>
          <p:cNvPr id="37890" name="Rectangle 2">
            <a:extLst>
              <a:ext uri="{FF2B5EF4-FFF2-40B4-BE49-F238E27FC236}">
                <a16:creationId xmlns:a16="http://schemas.microsoft.com/office/drawing/2014/main" id="{E4858DF7-8D19-2640-A207-5FBA1CDC8B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CF24716F-A18B-AD46-A08D-E571DD1C3C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nl-NL" altLang="en-US"/>
          </a:p>
        </p:txBody>
      </p:sp>
    </p:spTree>
    <p:extLst>
      <p:ext uri="{BB962C8B-B14F-4D97-AF65-F5344CB8AC3E}">
        <p14:creationId xmlns:p14="http://schemas.microsoft.com/office/powerpoint/2010/main" val="950098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ekst 5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-1"/>
            <a:ext cx="9143999" cy="4521941"/>
          </a:xfrm>
          <a:solidFill>
            <a:srgbClr val="8592BC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..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2"/>
            <a:ext cx="9144000" cy="3719335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..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359243" y="1052736"/>
            <a:ext cx="7389221" cy="1656184"/>
          </a:xfrm>
        </p:spPr>
        <p:txBody>
          <a:bodyPr/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presentation</a:t>
            </a:r>
          </a:p>
        </p:txBody>
      </p:sp>
      <p:sp>
        <p:nvSpPr>
          <p:cNvPr id="20" name="Tijdelijke aanduiding voor tekst 19"/>
          <p:cNvSpPr>
            <a:spLocks noGrp="1"/>
          </p:cNvSpPr>
          <p:nvPr>
            <p:ph type="body" sz="quarter" idx="14" hasCustomPrompt="1"/>
          </p:nvPr>
        </p:nvSpPr>
        <p:spPr>
          <a:xfrm>
            <a:off x="1359243" y="3934610"/>
            <a:ext cx="4042079" cy="393700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Subtitle presentation</a:t>
            </a:r>
          </a:p>
        </p:txBody>
      </p:sp>
      <p:sp>
        <p:nvSpPr>
          <p:cNvPr id="8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497060" y="3934685"/>
            <a:ext cx="3243080" cy="3941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Date</a:t>
            </a:r>
          </a:p>
        </p:txBody>
      </p:sp>
      <p:pic>
        <p:nvPicPr>
          <p:cNvPr id="12" name="Picture 71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6423" y="5013474"/>
            <a:ext cx="2358752" cy="1053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935" y="6543376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37975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" grpId="0"/>
      <p:bldP spid="2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3"/>
            <a:chOff x="-2" y="-1"/>
            <a:chExt cx="12198353" cy="6858003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4" name="Tijdelijke aanduiding voor grafiek 3"/>
          <p:cNvSpPr>
            <a:spLocks noGrp="1"/>
          </p:cNvSpPr>
          <p:nvPr>
            <p:ph type="chart" sz="quarter" idx="13" hasCustomPrompt="1"/>
          </p:nvPr>
        </p:nvSpPr>
        <p:spPr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 graph</a:t>
            </a:r>
          </a:p>
        </p:txBody>
      </p:sp>
      <p:pic>
        <p:nvPicPr>
          <p:cNvPr id="14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950967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3"/>
            <a:chOff x="-2" y="-1"/>
            <a:chExt cx="12198353" cy="6858003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3" name="Tijdelijke aanduiding voor media 12"/>
          <p:cNvSpPr>
            <a:spLocks noGrp="1"/>
          </p:cNvSpPr>
          <p:nvPr>
            <p:ph type="media" sz="quarter" idx="13" hasCustomPrompt="1"/>
          </p:nvPr>
        </p:nvSpPr>
        <p:spPr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 video</a:t>
            </a:r>
          </a:p>
        </p:txBody>
      </p:sp>
      <p:pic>
        <p:nvPicPr>
          <p:cNvPr id="15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170741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luit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tekst 5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2"/>
            <a:ext cx="9144000" cy="4521939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..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331640" y="1052736"/>
            <a:ext cx="7390800" cy="1656184"/>
          </a:xfrm>
        </p:spPr>
        <p:txBody>
          <a:bodyPr/>
          <a:lstStyle>
            <a:lvl1pPr algn="l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closure</a:t>
            </a:r>
          </a:p>
        </p:txBody>
      </p:sp>
      <p:pic>
        <p:nvPicPr>
          <p:cNvPr id="9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313" y="6543376"/>
            <a:ext cx="3588750" cy="270000"/>
          </a:xfrm>
          <a:prstGeom prst="rect">
            <a:avLst/>
          </a:prstGeom>
        </p:spPr>
      </p:pic>
      <p:pic>
        <p:nvPicPr>
          <p:cNvPr id="10" name="Picture 71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6423" y="5013474"/>
            <a:ext cx="2358752" cy="1053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9628803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167BBD7F-619A-E247-B6EC-6EA23F70B34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68060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39D0AA8D-2442-5748-A2D1-F7D837CF75A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C4BB7F10-BAF7-DF4D-82D8-D49C41DC425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396B8207-8182-F34B-B73F-9E55B8B2A8B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FB3305-C8EF-A14E-A190-6BBAC464AFC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3437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sopga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5" y="1252836"/>
            <a:ext cx="5030981" cy="4795836"/>
          </a:xfrm>
          <a:noFill/>
        </p:spPr>
        <p:txBody>
          <a:bodyPr vert="horz" wrap="none" lIns="0" tIns="0" rIns="0" bIns="0"/>
          <a:lstStyle>
            <a:lvl1pPr marL="271318" indent="-271318"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+mj-lt"/>
              <a:buAutoNum type="arabicPeriod"/>
              <a:defRPr sz="2000">
                <a:solidFill>
                  <a:schemeClr val="bg2"/>
                </a:solidFill>
              </a:defRPr>
            </a:lvl1pPr>
            <a:lvl2pPr marL="406977" indent="-135659">
              <a:buClr>
                <a:schemeClr val="bg2"/>
              </a:buClr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  <a:lvl6pPr marL="271318" indent="-271318"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+mj-lt"/>
              <a:buAutoNum type="arabicPeriod"/>
              <a:tabLst/>
              <a:defRPr sz="2000">
                <a:solidFill>
                  <a:schemeClr val="bg2"/>
                </a:solidFill>
              </a:defRPr>
            </a:lvl6pPr>
            <a:lvl7pPr marL="406977" indent="-135659">
              <a:buClr>
                <a:schemeClr val="bg2"/>
              </a:buClr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</a:defRPr>
            </a:lvl7pPr>
            <a:lvl8pPr>
              <a:defRPr sz="1400">
                <a:solidFill>
                  <a:schemeClr val="bg2"/>
                </a:solidFill>
              </a:defRPr>
            </a:lvl8pPr>
            <a:lvl9pPr>
              <a:defRPr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en-US" noProof="0" dirty="0"/>
              <a:t>Numbering</a:t>
            </a:r>
          </a:p>
          <a:p>
            <a:pPr lvl="1"/>
            <a:r>
              <a:rPr lang="en-US" noProof="0" dirty="0"/>
              <a:t>Bullet</a:t>
            </a:r>
          </a:p>
          <a:p>
            <a:pPr lvl="2"/>
            <a:r>
              <a:rPr lang="en-US" noProof="0" dirty="0"/>
              <a:t>Plain </a:t>
            </a:r>
            <a:r>
              <a:rPr lang="en-US" noProof="0" dirty="0" err="1"/>
              <a:t>tekst</a:t>
            </a:r>
            <a:r>
              <a:rPr lang="en-US" noProof="0" dirty="0"/>
              <a:t>	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yellow</a:t>
            </a:r>
          </a:p>
          <a:p>
            <a:pPr lvl="5"/>
            <a:r>
              <a:rPr lang="en-US" noProof="0" dirty="0"/>
              <a:t>Numbering</a:t>
            </a:r>
          </a:p>
          <a:p>
            <a:pPr lvl="6"/>
            <a:r>
              <a:rPr lang="en-US" noProof="0" dirty="0"/>
              <a:t>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</p:txBody>
      </p:sp>
      <p:sp>
        <p:nvSpPr>
          <p:cNvPr id="7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5587316" y="1252539"/>
            <a:ext cx="3152019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grpSp>
        <p:nvGrpSpPr>
          <p:cNvPr id="8" name="Grid" hidden="1"/>
          <p:cNvGrpSpPr/>
          <p:nvPr userDrawn="1"/>
        </p:nvGrpSpPr>
        <p:grpSpPr>
          <a:xfrm>
            <a:off x="0" y="0"/>
            <a:ext cx="9144002" cy="6858004"/>
            <a:chOff x="-2" y="-1"/>
            <a:chExt cx="12198353" cy="6858004"/>
          </a:xfrm>
        </p:grpSpPr>
        <p:sp>
          <p:nvSpPr>
            <p:cNvPr id="9" name="Rechthoek 8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4" name="Rechthoek 13"/>
            <p:cNvSpPr/>
            <p:nvPr userDrawn="1"/>
          </p:nvSpPr>
          <p:spPr bwMode="auto">
            <a:xfrm rot="5400000">
              <a:off x="3923465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pic>
        <p:nvPicPr>
          <p:cNvPr id="18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26134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>
            <a:lvl3pPr>
              <a:defRPr/>
            </a:lvl3pPr>
            <a:lvl4pPr>
              <a:defRPr/>
            </a:lvl4pPr>
            <a:lvl5pPr>
              <a:defRPr/>
            </a:lvl5pPr>
            <a:lvl8pPr>
              <a:defRPr sz="1600"/>
            </a:lvl8pPr>
            <a:lvl9pPr>
              <a:defRPr/>
            </a:lvl9pPr>
          </a:lstStyle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</p:txBody>
      </p:sp>
      <p:pic>
        <p:nvPicPr>
          <p:cNvPr id="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596851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75%/25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5" y="1252836"/>
            <a:ext cx="5840650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  <a:p>
            <a:pPr lvl="0"/>
            <a:endParaRPr lang="en-US" noProof="0" dirty="0"/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0" y="0"/>
            <a:ext cx="9144002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5003585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6396986" y="1252539"/>
            <a:ext cx="2342350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302820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50%/5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3" y="1252836"/>
            <a:ext cx="4091501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  <a:p>
            <a:pPr lvl="0"/>
            <a:endParaRPr lang="en-US" noProof="0" dirty="0"/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2670173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648162" y="1252539"/>
            <a:ext cx="4091174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6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767422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25%/75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4" y="1252836"/>
            <a:ext cx="2548000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  <a:p>
            <a:pPr lvl="0"/>
            <a:endParaRPr lang="en-US" noProof="0" dirty="0"/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611099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3104334" y="1252539"/>
            <a:ext cx="5635001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6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317621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eld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3"/>
            <a:chOff x="-2" y="-1"/>
            <a:chExt cx="12198353" cy="6858003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04665" y="1252539"/>
            <a:ext cx="8334560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5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258224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4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3" y="1252836"/>
            <a:ext cx="4091501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  <a:p>
            <a:pPr lvl="0"/>
            <a:endParaRPr lang="en-US" noProof="0" dirty="0"/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59312" cy="6858004"/>
            <a:chOff x="-2" y="-1"/>
            <a:chExt cx="12218777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2670173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5" name="Rechthoek 14"/>
            <p:cNvSpPr/>
            <p:nvPr userDrawn="1"/>
          </p:nvSpPr>
          <p:spPr bwMode="auto">
            <a:xfrm rot="5400000">
              <a:off x="5568012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6" name="Rechthoek 15"/>
            <p:cNvSpPr/>
            <p:nvPr userDrawn="1"/>
          </p:nvSpPr>
          <p:spPr bwMode="auto">
            <a:xfrm rot="10800000">
              <a:off x="5360772" y="3549589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648161" y="1252539"/>
            <a:ext cx="1969913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sp>
        <p:nvSpPr>
          <p:cNvPr id="17" name="Tijdelijke aanduiding voor afbeelding 13"/>
          <p:cNvSpPr>
            <a:spLocks noGrp="1"/>
          </p:cNvSpPr>
          <p:nvPr>
            <p:ph type="pic" sz="quarter" idx="14" hasCustomPrompt="1"/>
          </p:nvPr>
        </p:nvSpPr>
        <p:spPr>
          <a:xfrm>
            <a:off x="6762195" y="1252539"/>
            <a:ext cx="1969913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sp>
        <p:nvSpPr>
          <p:cNvPr id="18" name="Tijdelijke aanduiding voor afbeelding 13"/>
          <p:cNvSpPr>
            <a:spLocks noGrp="1"/>
          </p:cNvSpPr>
          <p:nvPr>
            <p:ph type="pic" sz="quarter" idx="15" hasCustomPrompt="1"/>
          </p:nvPr>
        </p:nvSpPr>
        <p:spPr>
          <a:xfrm>
            <a:off x="4648161" y="3751624"/>
            <a:ext cx="1969913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sp>
        <p:nvSpPr>
          <p:cNvPr id="19" name="Tijdelijke aanduiding voor afbeelding 13"/>
          <p:cNvSpPr>
            <a:spLocks noGrp="1"/>
          </p:cNvSpPr>
          <p:nvPr>
            <p:ph type="pic" sz="quarter" idx="16" hasCustomPrompt="1"/>
          </p:nvPr>
        </p:nvSpPr>
        <p:spPr>
          <a:xfrm>
            <a:off x="6762195" y="3751624"/>
            <a:ext cx="1969913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21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173449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4" y="1252836"/>
            <a:ext cx="4091500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2670173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5" name="Rechthoek 14"/>
            <p:cNvSpPr/>
            <p:nvPr userDrawn="1"/>
          </p:nvSpPr>
          <p:spPr bwMode="auto">
            <a:xfrm rot="5400000">
              <a:off x="5568012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647835" y="1252538"/>
            <a:ext cx="1969200" cy="4796134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sp>
        <p:nvSpPr>
          <p:cNvPr id="17" name="Tijdelijke aanduiding voor afbeelding 13"/>
          <p:cNvSpPr>
            <a:spLocks noGrp="1"/>
          </p:cNvSpPr>
          <p:nvPr>
            <p:ph type="pic" sz="quarter" idx="14" hasCustomPrompt="1"/>
          </p:nvPr>
        </p:nvSpPr>
        <p:spPr>
          <a:xfrm>
            <a:off x="6760490" y="1252538"/>
            <a:ext cx="1969200" cy="4796134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8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982251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04665" y="404664"/>
            <a:ext cx="8334670" cy="43204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04665" y="1252836"/>
            <a:ext cx="8334670" cy="479583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</p:txBody>
      </p:sp>
      <p:sp>
        <p:nvSpPr>
          <p:cNvPr id="20" name="Rechthoek 19"/>
          <p:cNvSpPr/>
          <p:nvPr userDrawn="1"/>
        </p:nvSpPr>
        <p:spPr bwMode="auto">
          <a:xfrm>
            <a:off x="0" y="6453336"/>
            <a:ext cx="9144000" cy="404664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/>
        </p:spPr>
        <p:txBody>
          <a:bodyPr vert="horz" wrap="square" lIns="68544" tIns="34272" rIns="68544" bIns="342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434" rtl="0" eaLnBrk="1" fontAlgn="base" latinLnBrk="0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</a:pPr>
            <a:endParaRPr kumimoji="0" lang="en-US" sz="1499" b="0" i="0" u="none" strike="noStrike" cap="none" normalizeH="0" baseline="0" noProof="0" dirty="0">
              <a:ln>
                <a:noFill/>
              </a:ln>
              <a:solidFill>
                <a:schemeClr val="bg1"/>
              </a:solidFill>
              <a:effectLst/>
              <a:latin typeface="Minion" pitchFamily="2" charset="0"/>
            </a:endParaRPr>
          </a:p>
        </p:txBody>
      </p:sp>
      <p:grpSp>
        <p:nvGrpSpPr>
          <p:cNvPr id="15" name="Grid" hidden="1"/>
          <p:cNvGrpSpPr/>
          <p:nvPr userDrawn="1"/>
        </p:nvGrpSpPr>
        <p:grpSpPr>
          <a:xfrm>
            <a:off x="0" y="0"/>
            <a:ext cx="9144000" cy="6858004"/>
            <a:chOff x="-2" y="-1"/>
            <a:chExt cx="9144000" cy="6858004"/>
          </a:xfrm>
        </p:grpSpPr>
        <p:sp>
          <p:nvSpPr>
            <p:cNvPr id="16" name="Rechthoek 15"/>
            <p:cNvSpPr/>
            <p:nvPr userDrawn="1"/>
          </p:nvSpPr>
          <p:spPr bwMode="auto">
            <a:xfrm>
              <a:off x="0" y="0"/>
              <a:ext cx="9143998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7" name="Rechthoek 16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8" name="Rechthoek 17"/>
            <p:cNvSpPr/>
            <p:nvPr userDrawn="1"/>
          </p:nvSpPr>
          <p:spPr bwMode="auto">
            <a:xfrm rot="5400000">
              <a:off x="5512664" y="3226670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9" name="Rechthoek 18"/>
            <p:cNvSpPr/>
            <p:nvPr userDrawn="1"/>
          </p:nvSpPr>
          <p:spPr bwMode="auto">
            <a:xfrm>
              <a:off x="0" y="848172"/>
              <a:ext cx="9143998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21" name="Rechthoek 20"/>
            <p:cNvSpPr/>
            <p:nvPr userDrawn="1"/>
          </p:nvSpPr>
          <p:spPr bwMode="auto">
            <a:xfrm>
              <a:off x="0" y="6048672"/>
              <a:ext cx="9143998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39803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58" r:id="rId3"/>
    <p:sldLayoutId id="2147483665" r:id="rId4"/>
    <p:sldLayoutId id="2147483661" r:id="rId5"/>
    <p:sldLayoutId id="2147483664" r:id="rId6"/>
    <p:sldLayoutId id="2147483666" r:id="rId7"/>
    <p:sldLayoutId id="2147483662" r:id="rId8"/>
    <p:sldLayoutId id="2147483663" r:id="rId9"/>
    <p:sldLayoutId id="2147483667" r:id="rId10"/>
    <p:sldLayoutId id="2147483668" r:id="rId11"/>
    <p:sldLayoutId id="2147483670" r:id="rId12"/>
    <p:sldLayoutId id="2147483671" r:id="rId13"/>
    <p:sldLayoutId id="2147483672" r:id="rId14"/>
  </p:sldLayoutIdLst>
  <p:hf hdr="0" ftr="0"/>
  <p:txStyles>
    <p:titleStyle>
      <a:lvl1pPr algn="l" defTabSz="685434" rtl="0" eaLnBrk="1" latinLnBrk="0" hangingPunct="1">
        <a:spcBef>
          <a:spcPct val="0"/>
        </a:spcBef>
        <a:buNone/>
        <a:defRPr sz="3600" b="1" i="0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35659" indent="-135659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bg2"/>
        </a:buClr>
        <a:buFont typeface="Arial" panose="020B0604020202020204" pitchFamily="34" charset="0"/>
        <a:buChar char="•"/>
        <a:defRPr sz="1600" kern="1200">
          <a:solidFill>
            <a:schemeClr val="bg2"/>
          </a:solidFill>
          <a:latin typeface="+mn-lt"/>
          <a:ea typeface="+mn-ea"/>
          <a:cs typeface="+mn-cs"/>
        </a:defRPr>
      </a:lvl1pPr>
      <a:lvl2pPr marL="271318" indent="-135659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bg2"/>
        </a:buClr>
        <a:buFont typeface="Arial" panose="020B0604020202020204" pitchFamily="34" charset="0"/>
        <a:buChar char="-"/>
        <a:defRPr sz="1400" kern="1200">
          <a:solidFill>
            <a:schemeClr val="bg2"/>
          </a:solidFill>
          <a:latin typeface="+mn-lt"/>
          <a:ea typeface="+mn-ea"/>
          <a:cs typeface="+mn-cs"/>
        </a:defRPr>
      </a:lvl2pPr>
      <a:lvl3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600" kern="1200" baseline="0">
          <a:solidFill>
            <a:schemeClr val="bg2"/>
          </a:solidFill>
          <a:latin typeface="+mn-lt"/>
          <a:ea typeface="+mn-ea"/>
          <a:cs typeface="+mn-cs"/>
        </a:defRPr>
      </a:lvl3pPr>
      <a:lvl4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600" b="1" kern="1200">
          <a:solidFill>
            <a:schemeClr val="bg2"/>
          </a:solidFill>
          <a:latin typeface="+mn-lt"/>
          <a:ea typeface="+mn-ea"/>
          <a:cs typeface="+mn-cs"/>
        </a:defRPr>
      </a:lvl4pPr>
      <a:lvl5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600" b="1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35659" indent="-135659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bg2"/>
        </a:buClr>
        <a:buFont typeface="Arial" panose="020B0604020202020204" pitchFamily="34" charset="0"/>
        <a:buChar char="•"/>
        <a:defRPr sz="1600" kern="1200">
          <a:solidFill>
            <a:schemeClr val="bg2"/>
          </a:solidFill>
          <a:latin typeface="+mn-lt"/>
          <a:ea typeface="+mn-ea"/>
          <a:cs typeface="+mn-cs"/>
        </a:defRPr>
      </a:lvl6pPr>
      <a:lvl7pPr marL="271318" indent="-135659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bg2"/>
        </a:buClr>
        <a:buFont typeface="Arial" panose="020B0604020202020204" pitchFamily="34" charset="0"/>
        <a:buChar char="-"/>
        <a:defRPr sz="1600" kern="1200">
          <a:solidFill>
            <a:schemeClr val="bg2"/>
          </a:solidFill>
          <a:latin typeface="+mn-lt"/>
          <a:ea typeface="+mn-ea"/>
          <a:cs typeface="+mn-cs"/>
        </a:defRPr>
      </a:lvl7pPr>
      <a:lvl8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200" kern="1200">
          <a:solidFill>
            <a:schemeClr val="bg2"/>
          </a:solidFill>
          <a:latin typeface="+mn-lt"/>
          <a:ea typeface="+mn-ea"/>
          <a:cs typeface="+mn-cs"/>
        </a:defRPr>
      </a:lvl8pPr>
      <a:lvl9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600" b="1" kern="1200" baseline="0">
          <a:solidFill>
            <a:schemeClr val="bg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1pPr>
      <a:lvl2pPr marL="342717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2pPr>
      <a:lvl3pPr marL="685434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3pPr>
      <a:lvl4pPr marL="1028151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4pPr>
      <a:lvl5pPr marL="1370868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5pPr>
      <a:lvl6pPr marL="1713586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6pPr>
      <a:lvl7pPr marL="2056303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7pPr>
      <a:lvl8pPr marL="2399020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8pPr>
      <a:lvl9pPr marL="2741737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vangoghletters.org/vg/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://vangoghletters.org/vg/" TargetMode="Externa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5.png"/><Relationship Id="rId4" Type="http://schemas.openxmlformats.org/officeDocument/2006/relationships/hyperlink" Target="http://vangoghletters.org/vg/letters/let008/letter.html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igitalscholarship.nl/DMT/Boom.xml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igitalscholarship.nl/DMT/Bach.xml" TargetMode="External"/><Relationship Id="rId2" Type="http://schemas.openxmlformats.org/officeDocument/2006/relationships/hyperlink" Target="http://www.bookandbyte.org/DMT/XML-examples/Bach.xml" TargetMode="Externa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jdelijke aanduiding voor tekst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5" name="Tijdelijke aanduiding voor tekst 1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1052736"/>
            <a:ext cx="9143999" cy="1656184"/>
          </a:xfrm>
        </p:spPr>
        <p:txBody>
          <a:bodyPr/>
          <a:lstStyle/>
          <a:p>
            <a:pPr algn="ctr"/>
            <a:r>
              <a:rPr lang="en-US" sz="3600" dirty="0"/>
              <a:t>Digital Media Technology</a:t>
            </a:r>
            <a:br>
              <a:rPr lang="en-US" sz="3600" dirty="0"/>
            </a:br>
            <a:br>
              <a:rPr lang="en-US" sz="3600" dirty="0"/>
            </a:br>
            <a:r>
              <a:rPr lang="en-US" sz="3600" b="0" i="1" dirty="0"/>
              <a:t>Week 3: The </a:t>
            </a:r>
            <a:r>
              <a:rPr lang="en-US" sz="3600" b="0" i="1" dirty="0" err="1"/>
              <a:t>Tei</a:t>
            </a:r>
            <a:r>
              <a:rPr lang="en-US" sz="3600" b="0" i="1" dirty="0"/>
              <a:t> Header</a:t>
            </a:r>
          </a:p>
        </p:txBody>
      </p:sp>
    </p:spTree>
    <p:extLst>
      <p:ext uri="{BB962C8B-B14F-4D97-AF65-F5344CB8AC3E}">
        <p14:creationId xmlns:p14="http://schemas.microsoft.com/office/powerpoint/2010/main" val="2977814846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7" name="Picture 2">
            <a:extLst>
              <a:ext uri="{FF2B5EF4-FFF2-40B4-BE49-F238E27FC236}">
                <a16:creationId xmlns:a16="http://schemas.microsoft.com/office/drawing/2014/main" id="{CB4E6332-2CD7-AE47-8A0C-694B20D5B4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0" y="476250"/>
            <a:ext cx="8269288" cy="47831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458" name="TextBox 3">
            <a:extLst>
              <a:ext uri="{FF2B5EF4-FFF2-40B4-BE49-F238E27FC236}">
                <a16:creationId xmlns:a16="http://schemas.microsoft.com/office/drawing/2014/main" id="{A3570BCB-5218-934A-BACC-B30A580528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661025"/>
            <a:ext cx="914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The Rossetti Archive (Jerome </a:t>
            </a:r>
            <a:r>
              <a:rPr lang="en-GB" altLang="en-US" sz="2400" dirty="0" err="1">
                <a:solidFill>
                  <a:schemeClr val="bg2"/>
                </a:solidFill>
                <a:latin typeface="+mn-lt"/>
                <a:cs typeface="+mn-cs"/>
              </a:rPr>
              <a:t>mcGann</a:t>
            </a: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0338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extBox 3">
            <a:extLst>
              <a:ext uri="{FF2B5EF4-FFF2-40B4-BE49-F238E27FC236}">
                <a16:creationId xmlns:a16="http://schemas.microsoft.com/office/drawing/2014/main" id="{ED4E4EE8-65FA-8542-96E8-9FA0FF54BC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4288" y="4652963"/>
            <a:ext cx="9144001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Women Writers Project (Julia Flanders)</a:t>
            </a:r>
          </a:p>
        </p:txBody>
      </p:sp>
      <p:pic>
        <p:nvPicPr>
          <p:cNvPr id="20482" name="Picture 2">
            <a:extLst>
              <a:ext uri="{FF2B5EF4-FFF2-40B4-BE49-F238E27FC236}">
                <a16:creationId xmlns:a16="http://schemas.microsoft.com/office/drawing/2014/main" id="{5DC1D739-D0A8-3A4F-986C-077475A941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688" y="1125538"/>
            <a:ext cx="5508625" cy="288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49967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extBox 3">
            <a:extLst>
              <a:ext uri="{FF2B5EF4-FFF2-40B4-BE49-F238E27FC236}">
                <a16:creationId xmlns:a16="http://schemas.microsoft.com/office/drawing/2014/main" id="{E2129461-6F76-EB4E-80DC-E5493389E8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229225"/>
            <a:ext cx="914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Samuel Becket Archive (Dirk Van </a:t>
            </a:r>
            <a:r>
              <a:rPr lang="en-GB" altLang="en-US" sz="2400" dirty="0" err="1">
                <a:solidFill>
                  <a:schemeClr val="bg2"/>
                </a:solidFill>
                <a:latin typeface="+mn-lt"/>
                <a:cs typeface="+mn-cs"/>
              </a:rPr>
              <a:t>Hulle</a:t>
            </a: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)</a:t>
            </a:r>
          </a:p>
        </p:txBody>
      </p:sp>
      <p:pic>
        <p:nvPicPr>
          <p:cNvPr id="21506" name="Picture 1">
            <a:extLst>
              <a:ext uri="{FF2B5EF4-FFF2-40B4-BE49-F238E27FC236}">
                <a16:creationId xmlns:a16="http://schemas.microsoft.com/office/drawing/2014/main" id="{4CDAB7C5-9A7C-394C-8D12-0A4D7CE407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425" y="1052513"/>
            <a:ext cx="6661150" cy="366553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8350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hoek 3">
            <a:extLst>
              <a:ext uri="{FF2B5EF4-FFF2-40B4-BE49-F238E27FC236}">
                <a16:creationId xmlns:a16="http://schemas.microsoft.com/office/drawing/2014/main" id="{29870EAE-5D85-2F49-9D9D-837B335C54B4}"/>
              </a:ext>
            </a:extLst>
          </p:cNvPr>
          <p:cNvSpPr/>
          <p:nvPr/>
        </p:nvSpPr>
        <p:spPr>
          <a:xfrm>
            <a:off x="2916238" y="1125538"/>
            <a:ext cx="1439862" cy="574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nl-NL" altLang="en-US" sz="1800">
              <a:solidFill>
                <a:srgbClr val="FFFFFF"/>
              </a:solidFill>
            </a:endParaRPr>
          </a:p>
        </p:txBody>
      </p:sp>
      <p:sp>
        <p:nvSpPr>
          <p:cNvPr id="24578" name="Tekstvak 4">
            <a:extLst>
              <a:ext uri="{FF2B5EF4-FFF2-40B4-BE49-F238E27FC236}">
                <a16:creationId xmlns:a16="http://schemas.microsoft.com/office/drawing/2014/main" id="{8731F3F7-5D54-E946-A06C-11996E82BF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16238" y="1196975"/>
            <a:ext cx="143986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NL" altLang="en-US" sz="2400">
                <a:latin typeface="Verdana" panose="020B0604030504040204" pitchFamily="34" charset="0"/>
              </a:rPr>
              <a:t>TEI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793D06FB-88AB-4847-828D-E41AC0D1D83B}"/>
              </a:ext>
            </a:extLst>
          </p:cNvPr>
          <p:cNvSpPr/>
          <p:nvPr/>
        </p:nvSpPr>
        <p:spPr>
          <a:xfrm>
            <a:off x="1187450" y="2708275"/>
            <a:ext cx="1800225" cy="5762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nl-NL" altLang="en-US" sz="1800">
              <a:solidFill>
                <a:srgbClr val="FFFFFF"/>
              </a:solidFill>
            </a:endParaRPr>
          </a:p>
        </p:txBody>
      </p:sp>
      <p:sp>
        <p:nvSpPr>
          <p:cNvPr id="24580" name="Tekstvak 7">
            <a:extLst>
              <a:ext uri="{FF2B5EF4-FFF2-40B4-BE49-F238E27FC236}">
                <a16:creationId xmlns:a16="http://schemas.microsoft.com/office/drawing/2014/main" id="{325EBF72-FACA-714F-A7AA-F6607536A1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7450" y="2708275"/>
            <a:ext cx="18002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NL" altLang="en-US" sz="2400">
                <a:latin typeface="Verdana" panose="020B0604030504040204" pitchFamily="34" charset="0"/>
              </a:rPr>
              <a:t>teiHeader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DD78EE00-26EB-1146-A284-009B46820A85}"/>
              </a:ext>
            </a:extLst>
          </p:cNvPr>
          <p:cNvSpPr/>
          <p:nvPr/>
        </p:nvSpPr>
        <p:spPr>
          <a:xfrm>
            <a:off x="5653088" y="2708275"/>
            <a:ext cx="1800225" cy="5762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nl-NL" altLang="en-US" sz="1800">
              <a:solidFill>
                <a:srgbClr val="FFFFFF"/>
              </a:solidFill>
            </a:endParaRPr>
          </a:p>
        </p:txBody>
      </p:sp>
      <p:sp>
        <p:nvSpPr>
          <p:cNvPr id="24582" name="Tekstvak 9">
            <a:extLst>
              <a:ext uri="{FF2B5EF4-FFF2-40B4-BE49-F238E27FC236}">
                <a16:creationId xmlns:a16="http://schemas.microsoft.com/office/drawing/2014/main" id="{9213F263-DDEA-2F4E-8D30-7A61C83919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53088" y="2708275"/>
            <a:ext cx="18002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NL" altLang="en-US" sz="2400">
                <a:latin typeface="Verdana" panose="020B0604030504040204" pitchFamily="34" charset="0"/>
              </a:rPr>
              <a:t>text</a:t>
            </a:r>
          </a:p>
        </p:txBody>
      </p:sp>
      <p:cxnSp>
        <p:nvCxnSpPr>
          <p:cNvPr id="12" name="Rechte verbindingslijn 11">
            <a:extLst>
              <a:ext uri="{FF2B5EF4-FFF2-40B4-BE49-F238E27FC236}">
                <a16:creationId xmlns:a16="http://schemas.microsoft.com/office/drawing/2014/main" id="{5F1F5C8E-B866-E14E-8E5F-A5CF1143282C}"/>
              </a:ext>
            </a:extLst>
          </p:cNvPr>
          <p:cNvCxnSpPr/>
          <p:nvPr/>
        </p:nvCxnSpPr>
        <p:spPr>
          <a:xfrm flipV="1">
            <a:off x="1908175" y="2205038"/>
            <a:ext cx="4752975" cy="63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82CC339A-1318-F547-A0A5-C76325C11648}"/>
              </a:ext>
            </a:extLst>
          </p:cNvPr>
          <p:cNvCxnSpPr/>
          <p:nvPr/>
        </p:nvCxnSpPr>
        <p:spPr>
          <a:xfrm>
            <a:off x="1908175" y="2211388"/>
            <a:ext cx="0" cy="5048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echte verbindingslijn 17">
            <a:extLst>
              <a:ext uri="{FF2B5EF4-FFF2-40B4-BE49-F238E27FC236}">
                <a16:creationId xmlns:a16="http://schemas.microsoft.com/office/drawing/2014/main" id="{D087C077-67AC-8048-8B56-C10A6A250ADB}"/>
              </a:ext>
            </a:extLst>
          </p:cNvPr>
          <p:cNvCxnSpPr/>
          <p:nvPr/>
        </p:nvCxnSpPr>
        <p:spPr>
          <a:xfrm>
            <a:off x="6661150" y="2205038"/>
            <a:ext cx="0" cy="5032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echte verbindingslijn 18">
            <a:extLst>
              <a:ext uri="{FF2B5EF4-FFF2-40B4-BE49-F238E27FC236}">
                <a16:creationId xmlns:a16="http://schemas.microsoft.com/office/drawing/2014/main" id="{277B411D-1A9B-6945-B5AB-292EE02582B9}"/>
              </a:ext>
            </a:extLst>
          </p:cNvPr>
          <p:cNvCxnSpPr/>
          <p:nvPr/>
        </p:nvCxnSpPr>
        <p:spPr>
          <a:xfrm>
            <a:off x="3636963" y="1700213"/>
            <a:ext cx="0" cy="5048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587" name="Tekstvak 19">
            <a:extLst>
              <a:ext uri="{FF2B5EF4-FFF2-40B4-BE49-F238E27FC236}">
                <a16:creationId xmlns:a16="http://schemas.microsoft.com/office/drawing/2014/main" id="{7A985C1E-8589-C04F-AFE1-B99DE78652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64163" y="3678238"/>
            <a:ext cx="338455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nl-NL" altLang="en-US" sz="2400" dirty="0">
                <a:solidFill>
                  <a:schemeClr val="bg2"/>
                </a:solidFill>
                <a:latin typeface="+mn-lt"/>
                <a:cs typeface="+mn-cs"/>
              </a:rPr>
              <a:t>The </a:t>
            </a:r>
            <a:r>
              <a:rPr lang="nl-NL" altLang="en-US" sz="2400" dirty="0" err="1">
                <a:solidFill>
                  <a:schemeClr val="bg2"/>
                </a:solidFill>
                <a:latin typeface="+mn-lt"/>
                <a:cs typeface="+mn-cs"/>
              </a:rPr>
              <a:t>transcription</a:t>
            </a:r>
            <a:r>
              <a:rPr lang="nl-NL" altLang="en-US" sz="2400" dirty="0">
                <a:solidFill>
                  <a:schemeClr val="bg2"/>
                </a:solidFill>
                <a:latin typeface="+mn-lt"/>
                <a:cs typeface="+mn-cs"/>
              </a:rPr>
              <a:t> </a:t>
            </a:r>
            <a:r>
              <a:rPr lang="nl-NL" altLang="en-US" sz="2400" dirty="0" err="1">
                <a:solidFill>
                  <a:schemeClr val="bg2"/>
                </a:solidFill>
                <a:latin typeface="+mn-lt"/>
                <a:cs typeface="+mn-cs"/>
              </a:rPr>
              <a:t>itself</a:t>
            </a:r>
            <a:endParaRPr lang="nl-NL" altLang="en-US" sz="2400" dirty="0">
              <a:solidFill>
                <a:schemeClr val="bg2"/>
              </a:solidFill>
              <a:latin typeface="+mn-lt"/>
              <a:cs typeface="+mn-cs"/>
            </a:endParaRPr>
          </a:p>
        </p:txBody>
      </p:sp>
      <p:sp>
        <p:nvSpPr>
          <p:cNvPr id="24588" name="Tekstvak 20">
            <a:extLst>
              <a:ext uri="{FF2B5EF4-FFF2-40B4-BE49-F238E27FC236}">
                <a16:creationId xmlns:a16="http://schemas.microsoft.com/office/drawing/2014/main" id="{F8F08282-5670-434C-A191-0E901AE96B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750" y="3586163"/>
            <a:ext cx="338455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NL" altLang="en-US" sz="2400" dirty="0">
                <a:solidFill>
                  <a:schemeClr val="bg2"/>
                </a:solidFill>
                <a:latin typeface="+mn-lt"/>
                <a:cs typeface="+mn-cs"/>
              </a:rPr>
              <a:t>Information </a:t>
            </a:r>
            <a:r>
              <a:rPr lang="nl-NL" altLang="en-US" sz="2400" dirty="0" err="1">
                <a:solidFill>
                  <a:schemeClr val="bg2"/>
                </a:solidFill>
                <a:latin typeface="+mn-lt"/>
                <a:cs typeface="+mn-cs"/>
              </a:rPr>
              <a:t>about</a:t>
            </a:r>
            <a:r>
              <a:rPr lang="nl-NL" altLang="en-US" sz="2400" dirty="0">
                <a:solidFill>
                  <a:schemeClr val="bg2"/>
                </a:solidFill>
                <a:latin typeface="+mn-lt"/>
                <a:cs typeface="+mn-cs"/>
              </a:rPr>
              <a:t> </a:t>
            </a:r>
            <a:r>
              <a:rPr lang="nl-NL" altLang="en-US" sz="2400" dirty="0" err="1">
                <a:solidFill>
                  <a:schemeClr val="bg2"/>
                </a:solidFill>
                <a:latin typeface="+mn-lt"/>
                <a:cs typeface="+mn-cs"/>
              </a:rPr>
              <a:t>the</a:t>
            </a:r>
            <a:r>
              <a:rPr lang="nl-NL" altLang="en-US" sz="2400" dirty="0">
                <a:solidFill>
                  <a:schemeClr val="bg2"/>
                </a:solidFill>
                <a:latin typeface="+mn-lt"/>
                <a:cs typeface="+mn-cs"/>
              </a:rPr>
              <a:t> </a:t>
            </a:r>
            <a:r>
              <a:rPr lang="nl-NL" altLang="en-US" sz="2400" dirty="0" err="1">
                <a:solidFill>
                  <a:schemeClr val="bg2"/>
                </a:solidFill>
                <a:latin typeface="+mn-lt"/>
                <a:cs typeface="+mn-cs"/>
              </a:rPr>
              <a:t>transcription</a:t>
            </a:r>
            <a:endParaRPr lang="nl-NL" altLang="en-US" sz="2400" dirty="0">
              <a:solidFill>
                <a:schemeClr val="bg2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37204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ext Box 2">
            <a:extLst>
              <a:ext uri="{FF2B5EF4-FFF2-40B4-BE49-F238E27FC236}">
                <a16:creationId xmlns:a16="http://schemas.microsoft.com/office/drawing/2014/main" id="{EDF37BB0-239F-C64C-9C73-B1C281EED5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0113" y="1989138"/>
            <a:ext cx="540067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nl-NL" altLang="en-US" sz="1800"/>
          </a:p>
        </p:txBody>
      </p:sp>
      <p:pic>
        <p:nvPicPr>
          <p:cNvPr id="26626" name="Picture 14">
            <a:extLst>
              <a:ext uri="{FF2B5EF4-FFF2-40B4-BE49-F238E27FC236}">
                <a16:creationId xmlns:a16="http://schemas.microsoft.com/office/drawing/2014/main" id="{2C94297B-797B-324E-A863-CE7CEE959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76250"/>
            <a:ext cx="8699500" cy="2508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7" name="Rectangle 2">
            <a:extLst>
              <a:ext uri="{FF2B5EF4-FFF2-40B4-BE49-F238E27FC236}">
                <a16:creationId xmlns:a16="http://schemas.microsoft.com/office/drawing/2014/main" id="{D10A74DB-D20E-5345-84BE-960355DD10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88" y="3429000"/>
            <a:ext cx="4392612" cy="4321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00100" indent="-34290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 err="1">
                <a:solidFill>
                  <a:schemeClr val="bg2"/>
                </a:solidFill>
                <a:latin typeface="+mn-lt"/>
                <a:cs typeface="+mn-cs"/>
              </a:rPr>
              <a:t>fileDesc</a:t>
            </a: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marL="685800" lvl="2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dirty="0" err="1">
                <a:solidFill>
                  <a:schemeClr val="bg2"/>
                </a:solidFill>
                <a:latin typeface="+mn-lt"/>
                <a:cs typeface="+mn-cs"/>
              </a:rPr>
              <a:t>titleStmt</a:t>
            </a:r>
            <a:endParaRPr lang="en-US" altLang="en-US" dirty="0">
              <a:solidFill>
                <a:schemeClr val="bg2"/>
              </a:solidFill>
              <a:latin typeface="+mn-lt"/>
              <a:cs typeface="+mn-cs"/>
            </a:endParaRPr>
          </a:p>
          <a:p>
            <a:pPr marL="685800" lvl="2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dirty="0">
                <a:solidFill>
                  <a:schemeClr val="bg2"/>
                </a:solidFill>
                <a:latin typeface="+mn-lt"/>
                <a:cs typeface="+mn-cs"/>
              </a:rPr>
              <a:t>extent</a:t>
            </a:r>
          </a:p>
          <a:p>
            <a:pPr marL="685800" lvl="2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dirty="0" err="1">
                <a:solidFill>
                  <a:schemeClr val="bg2"/>
                </a:solidFill>
                <a:latin typeface="+mn-lt"/>
                <a:cs typeface="+mn-cs"/>
              </a:rPr>
              <a:t>publicationStmt</a:t>
            </a:r>
            <a:endParaRPr lang="en-US" altLang="en-US" dirty="0">
              <a:solidFill>
                <a:schemeClr val="bg2"/>
              </a:solidFill>
              <a:latin typeface="+mn-lt"/>
              <a:cs typeface="+mn-cs"/>
            </a:endParaRPr>
          </a:p>
          <a:p>
            <a:pPr marL="685800" lvl="2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dirty="0" err="1">
                <a:solidFill>
                  <a:schemeClr val="bg2"/>
                </a:solidFill>
                <a:latin typeface="+mn-lt"/>
                <a:cs typeface="+mn-cs"/>
              </a:rPr>
              <a:t>sourceDesc</a:t>
            </a:r>
            <a:endParaRPr lang="en-US" altLang="en-US" dirty="0">
              <a:solidFill>
                <a:schemeClr val="bg2"/>
              </a:solidFill>
              <a:latin typeface="+mn-lt"/>
              <a:cs typeface="+mn-cs"/>
            </a:endParaRPr>
          </a:p>
          <a:p>
            <a:pPr lvl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lvl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lvl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lvl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400" dirty="0"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>
              <a:spcBef>
                <a:spcPct val="0"/>
              </a:spcBef>
            </a:pPr>
            <a:endParaRPr lang="en-GB" altLang="en-US" sz="2800" dirty="0">
              <a:latin typeface="Verdana" panose="020B0604030504040204" pitchFamily="34" charset="0"/>
            </a:endParaRPr>
          </a:p>
          <a:p>
            <a:endParaRPr lang="nl-NL" altLang="en-US" sz="2800" dirty="0">
              <a:latin typeface="Verdana" panose="020B0604030504040204" pitchFamily="34" charset="0"/>
            </a:endParaRPr>
          </a:p>
          <a:p>
            <a:endParaRPr lang="en-GB" altLang="en-US" dirty="0">
              <a:solidFill>
                <a:schemeClr val="tx2"/>
              </a:solidFill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</p:txBody>
      </p:sp>
      <p:sp>
        <p:nvSpPr>
          <p:cNvPr id="26628" name="Rechthoek 5">
            <a:extLst>
              <a:ext uri="{FF2B5EF4-FFF2-40B4-BE49-F238E27FC236}">
                <a16:creationId xmlns:a16="http://schemas.microsoft.com/office/drawing/2014/main" id="{4F9E0425-3486-424D-B4CD-C81BF0453B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3800" y="3716338"/>
            <a:ext cx="3889375" cy="21605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00100" indent="-34290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342900" lvl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 err="1">
                <a:solidFill>
                  <a:schemeClr val="bg2"/>
                </a:solidFill>
                <a:latin typeface="+mn-lt"/>
                <a:cs typeface="+mn-cs"/>
              </a:rPr>
              <a:t>encodingDesc</a:t>
            </a: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marL="685800" lvl="2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dirty="0" err="1">
                <a:solidFill>
                  <a:schemeClr val="bg2"/>
                </a:solidFill>
                <a:latin typeface="+mn-lt"/>
                <a:cs typeface="+mn-cs"/>
              </a:rPr>
              <a:t>projectDesc</a:t>
            </a:r>
            <a:br>
              <a:rPr lang="en-US" altLang="en-US" dirty="0">
                <a:solidFill>
                  <a:schemeClr val="bg2"/>
                </a:solidFill>
                <a:latin typeface="+mn-lt"/>
                <a:cs typeface="+mn-cs"/>
              </a:rPr>
            </a:br>
            <a:endParaRPr lang="en-US" altLang="en-US" dirty="0">
              <a:solidFill>
                <a:schemeClr val="bg2"/>
              </a:solidFill>
              <a:latin typeface="+mn-lt"/>
              <a:cs typeface="+mn-cs"/>
            </a:endParaRPr>
          </a:p>
          <a:p>
            <a:pPr marL="342900" lvl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 err="1">
                <a:solidFill>
                  <a:schemeClr val="bg2"/>
                </a:solidFill>
                <a:latin typeface="+mn-lt"/>
                <a:cs typeface="+mn-cs"/>
              </a:rPr>
              <a:t>profileDesc</a:t>
            </a: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marL="685800" lvl="2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dirty="0" err="1">
                <a:solidFill>
                  <a:schemeClr val="bg2"/>
                </a:solidFill>
                <a:latin typeface="+mn-lt"/>
                <a:cs typeface="+mn-cs"/>
              </a:rPr>
              <a:t>langUsage</a:t>
            </a:r>
            <a:endParaRPr lang="en-US" altLang="en-US" dirty="0">
              <a:solidFill>
                <a:schemeClr val="bg2"/>
              </a:solidFill>
              <a:latin typeface="+mn-lt"/>
              <a:cs typeface="+mn-cs"/>
            </a:endParaRPr>
          </a:p>
          <a:p>
            <a:pPr marL="685800" lvl="2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dirty="0" err="1">
                <a:solidFill>
                  <a:schemeClr val="bg2"/>
                </a:solidFill>
                <a:latin typeface="+mn-lt"/>
                <a:cs typeface="+mn-cs"/>
              </a:rPr>
              <a:t>textClass</a:t>
            </a:r>
            <a:endParaRPr lang="en-GB" altLang="en-US" dirty="0">
              <a:solidFill>
                <a:schemeClr val="bg2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8128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88" name="Text Box 8">
            <a:extLst>
              <a:ext uri="{FF2B5EF4-FFF2-40B4-BE49-F238E27FC236}">
                <a16:creationId xmlns:a16="http://schemas.microsoft.com/office/drawing/2014/main" id="{1E55D40B-E6D5-6742-B989-E25910479A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92200" y="5013325"/>
            <a:ext cx="7272338" cy="12741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342900" lvl="1" indent="-342900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Metadata in the </a:t>
            </a:r>
            <a:r>
              <a:rPr lang="en-GB" altLang="en-US" sz="2400" dirty="0" err="1">
                <a:solidFill>
                  <a:schemeClr val="bg2"/>
                </a:solidFill>
                <a:latin typeface="+mn-lt"/>
                <a:cs typeface="+mn-cs"/>
              </a:rPr>
              <a:t>TeiHeader</a:t>
            </a: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 provide explicit and structured information about date of creation, language, place of creation, the sender, the recipient, etc.</a:t>
            </a: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</p:txBody>
      </p:sp>
      <p:pic>
        <p:nvPicPr>
          <p:cNvPr id="28674" name="Picture 1">
            <a:extLst>
              <a:ext uri="{FF2B5EF4-FFF2-40B4-BE49-F238E27FC236}">
                <a16:creationId xmlns:a16="http://schemas.microsoft.com/office/drawing/2014/main" id="{4667AE5C-9189-8F4A-92EF-8C6298E1AD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441325"/>
            <a:ext cx="3128963" cy="402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5" name="Picture 2">
            <a:extLst>
              <a:ext uri="{FF2B5EF4-FFF2-40B4-BE49-F238E27FC236}">
                <a16:creationId xmlns:a16="http://schemas.microsoft.com/office/drawing/2014/main" id="{B9651FC2-5C97-A04B-99C3-7AC5AA4C34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9700" y="430213"/>
            <a:ext cx="3116263" cy="399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24709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968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ext Box 2">
            <a:extLst>
              <a:ext uri="{FF2B5EF4-FFF2-40B4-BE49-F238E27FC236}">
                <a16:creationId xmlns:a16="http://schemas.microsoft.com/office/drawing/2014/main" id="{2DB045AD-197F-F14F-9029-C165926A93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0113" y="1989138"/>
            <a:ext cx="540067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nl-NL" altLang="en-US" sz="1800"/>
          </a:p>
        </p:txBody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183CD73E-A06F-E44E-B8CC-B01D5E40E8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7450" y="828675"/>
            <a:ext cx="6696075" cy="489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br>
              <a:rPr lang="en-US" altLang="en-US" sz="2800" b="1" dirty="0">
                <a:latin typeface="Verdana" panose="020B0604030504040204" pitchFamily="34" charset="0"/>
              </a:rPr>
            </a:br>
            <a:endParaRPr lang="en-US" altLang="en-US" sz="2800" b="1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  <a:p>
            <a:pPr marL="342900" lvl="1" indent="-342900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</a:rPr>
              <a:t>“Data about data”</a:t>
            </a:r>
          </a:p>
          <a:p>
            <a:pPr marL="342900" lvl="1" indent="-342900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Surrogates for the real thing, cf. a map and the territory that it maps</a:t>
            </a: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marL="342900" lvl="1" indent="-342900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</a:rPr>
              <a:t>Created for a purpose (using, retrieving, managing resources)</a:t>
            </a: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marL="342900" lvl="1" indent="-342900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Structured information</a:t>
            </a:r>
          </a:p>
          <a:p>
            <a:pPr marL="342900" lvl="1" indent="-342900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Growing number of metadata formats, e.g. MARC21, EAD, Dublin Core, METS, ONYX</a:t>
            </a:r>
            <a:endParaRPr lang="nl-NL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marL="342900" lvl="1" indent="-342900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marL="342900" lvl="1" indent="-342900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400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400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400" dirty="0"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/>
            <a:endParaRPr lang="nl-NL" altLang="en-US" sz="2800" dirty="0">
              <a:latin typeface="Verdana" panose="020B0604030504040204" pitchFamily="34" charset="0"/>
            </a:endParaRPr>
          </a:p>
          <a:p>
            <a:pPr eaLnBrk="1" hangingPunct="1"/>
            <a:endParaRPr lang="en-GB" altLang="en-US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</p:txBody>
      </p:sp>
      <p:sp>
        <p:nvSpPr>
          <p:cNvPr id="30723" name="Rectangle 1">
            <a:extLst>
              <a:ext uri="{FF2B5EF4-FFF2-40B4-BE49-F238E27FC236}">
                <a16:creationId xmlns:a16="http://schemas.microsoft.com/office/drawing/2014/main" id="{07F174E0-8216-B14F-A594-8237C7ECA5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750" y="828675"/>
            <a:ext cx="511237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Metadata</a:t>
            </a:r>
            <a:endParaRPr lang="en-GB" altLang="en-US" sz="36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045582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3" name="Picture 1">
            <a:extLst>
              <a:ext uri="{FF2B5EF4-FFF2-40B4-BE49-F238E27FC236}">
                <a16:creationId xmlns:a16="http://schemas.microsoft.com/office/drawing/2014/main" id="{C80C7579-5FD7-2A43-B621-3A52645CAE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175" y="3187700"/>
            <a:ext cx="4632325" cy="2982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251B215-2DFE-774A-B061-41D1F99FB5C4}"/>
              </a:ext>
            </a:extLst>
          </p:cNvPr>
          <p:cNvSpPr/>
          <p:nvPr/>
        </p:nvSpPr>
        <p:spPr>
          <a:xfrm>
            <a:off x="4067175" y="3200400"/>
            <a:ext cx="4632325" cy="2982913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GB" altLang="en-US">
              <a:solidFill>
                <a:srgbClr val="FFFFFF"/>
              </a:solidFill>
            </a:endParaRPr>
          </a:p>
        </p:txBody>
      </p:sp>
      <p:pic>
        <p:nvPicPr>
          <p:cNvPr id="33795" name="Picture 2">
            <a:extLst>
              <a:ext uri="{FF2B5EF4-FFF2-40B4-BE49-F238E27FC236}">
                <a16:creationId xmlns:a16="http://schemas.microsoft.com/office/drawing/2014/main" id="{FB511A51-1C4B-9446-9E03-732CA2B34C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9" y="2360436"/>
            <a:ext cx="3715544" cy="21486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F34DC69-1526-644F-AEE1-254C68B656DB}"/>
              </a:ext>
            </a:extLst>
          </p:cNvPr>
          <p:cNvSpPr/>
          <p:nvPr/>
        </p:nvSpPr>
        <p:spPr>
          <a:xfrm>
            <a:off x="683568" y="2183208"/>
            <a:ext cx="3725069" cy="2324323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/>
            <a:endParaRPr lang="en-GB" altLang="en-US">
              <a:solidFill>
                <a:srgbClr val="FFFFFF"/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4ECC0F28-3B1C-7D41-AF93-CAE4A17CAA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568" y="535830"/>
            <a:ext cx="7704658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Metadata as research data</a:t>
            </a:r>
            <a:endParaRPr lang="en-GB" altLang="en-US" sz="36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9543458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ext Box 2">
            <a:extLst>
              <a:ext uri="{FF2B5EF4-FFF2-40B4-BE49-F238E27FC236}">
                <a16:creationId xmlns:a16="http://schemas.microsoft.com/office/drawing/2014/main" id="{FF6D6C7B-CB23-F549-976A-FBD9FDE7E8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0113" y="1989138"/>
            <a:ext cx="540067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nl-NL" altLang="en-US" sz="1800"/>
          </a:p>
        </p:txBody>
      </p:sp>
      <p:sp>
        <p:nvSpPr>
          <p:cNvPr id="199686" name="Text Box 6">
            <a:extLst>
              <a:ext uri="{FF2B5EF4-FFF2-40B4-BE49-F238E27FC236}">
                <a16:creationId xmlns:a16="http://schemas.microsoft.com/office/drawing/2014/main" id="{1DB594CA-C815-8845-B238-5A4C463F97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32363" y="4508500"/>
            <a:ext cx="4211637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000" b="1" dirty="0">
                <a:latin typeface="Verdana" panose="020B0604030504040204" pitchFamily="34" charset="0"/>
              </a:rPr>
              <a:t>&lt;</a:t>
            </a: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choice&gt;</a:t>
            </a:r>
            <a:b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alt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abbr</a:t>
            </a: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&gt;Yrs.&lt;/</a:t>
            </a:r>
            <a:r>
              <a:rPr lang="en-US" alt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abbr</a:t>
            </a: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alt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expan</a:t>
            </a: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&gt;Yours&lt;/</a:t>
            </a:r>
            <a:r>
              <a:rPr lang="en-US" alt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expan</a:t>
            </a: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&lt;/choice&gt;</a:t>
            </a:r>
          </a:p>
        </p:txBody>
      </p:sp>
      <p:pic>
        <p:nvPicPr>
          <p:cNvPr id="34819" name="Picture 7">
            <a:extLst>
              <a:ext uri="{FF2B5EF4-FFF2-40B4-BE49-F238E27FC236}">
                <a16:creationId xmlns:a16="http://schemas.microsoft.com/office/drawing/2014/main" id="{5180DA0A-A93C-8942-9B6B-3F78B22FBA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548680"/>
            <a:ext cx="3971925" cy="546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9688" name="Text Box 8">
            <a:extLst>
              <a:ext uri="{FF2B5EF4-FFF2-40B4-BE49-F238E27FC236}">
                <a16:creationId xmlns:a16="http://schemas.microsoft.com/office/drawing/2014/main" id="{A576AA39-B12D-3C4A-BC5B-F74DC246C8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89269" y="2097821"/>
            <a:ext cx="4211637" cy="163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&lt;choice&gt;</a:t>
            </a:r>
            <a:b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alt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orig</a:t>
            </a: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&gt;Impressions&lt;/</a:t>
            </a:r>
            <a:r>
              <a:rPr lang="en-US" alt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orig</a:t>
            </a: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alt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reg</a:t>
            </a: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&gt;Impressions of Theophrastus Such&lt;/</a:t>
            </a:r>
            <a:r>
              <a:rPr lang="en-US" alt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reg</a:t>
            </a: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&lt;/choice&gt;</a:t>
            </a:r>
          </a:p>
        </p:txBody>
      </p:sp>
    </p:spTree>
    <p:extLst>
      <p:ext uri="{BB962C8B-B14F-4D97-AF65-F5344CB8AC3E}">
        <p14:creationId xmlns:p14="http://schemas.microsoft.com/office/powerpoint/2010/main" val="1447506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9686" grpId="0"/>
      <p:bldP spid="19968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ext Box 2">
            <a:extLst>
              <a:ext uri="{FF2B5EF4-FFF2-40B4-BE49-F238E27FC236}">
                <a16:creationId xmlns:a16="http://schemas.microsoft.com/office/drawing/2014/main" id="{CBFE6FA2-E3F2-9D4A-932D-65A22E8E47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0113" y="1989138"/>
            <a:ext cx="540067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nl-NL" altLang="en-US" sz="1800"/>
          </a:p>
        </p:txBody>
      </p:sp>
      <p:sp>
        <p:nvSpPr>
          <p:cNvPr id="199688" name="Text Box 8">
            <a:extLst>
              <a:ext uri="{FF2B5EF4-FFF2-40B4-BE49-F238E27FC236}">
                <a16:creationId xmlns:a16="http://schemas.microsoft.com/office/drawing/2014/main" id="{CA960FA6-7D8B-504C-894B-4E0BF959B3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87900" y="1868488"/>
            <a:ext cx="4211638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&lt;choice&gt;</a:t>
            </a:r>
            <a:b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&lt;sic&gt;sent&lt;/sic&gt;</a:t>
            </a:r>
            <a:b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alt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corr</a:t>
            </a: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&gt;send&lt;/</a:t>
            </a:r>
            <a:r>
              <a:rPr lang="en-US" alt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corr</a:t>
            </a: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&lt;/choice&gt;</a:t>
            </a:r>
          </a:p>
        </p:txBody>
      </p:sp>
      <p:sp>
        <p:nvSpPr>
          <p:cNvPr id="36867" name="TextBox 1">
            <a:extLst>
              <a:ext uri="{FF2B5EF4-FFF2-40B4-BE49-F238E27FC236}">
                <a16:creationId xmlns:a16="http://schemas.microsoft.com/office/drawing/2014/main" id="{FCEA103E-1E08-3742-8FDC-757655D71D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0113" y="1298575"/>
            <a:ext cx="2811462" cy="2676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 sz="2400">
                <a:latin typeface="Courier New" panose="02070309020205020404" pitchFamily="49" charset="0"/>
                <a:cs typeface="Courier New" panose="02070309020205020404" pitchFamily="49" charset="0"/>
              </a:rPr>
              <a:t>We will sent you a first instalment of the proofs of the story on the 25th of April.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BDCDD0A9-6286-3F42-9A9E-122972CCE8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91880" y="4311720"/>
            <a:ext cx="475252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&lt;date when="1895-04-25"&gt;25th of April&lt;/date&gt;</a:t>
            </a:r>
          </a:p>
        </p:txBody>
      </p:sp>
    </p:spTree>
    <p:extLst>
      <p:ext uri="{BB962C8B-B14F-4D97-AF65-F5344CB8AC3E}">
        <p14:creationId xmlns:p14="http://schemas.microsoft.com/office/powerpoint/2010/main" val="3845434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9688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>
            <a:extLst>
              <a:ext uri="{FF2B5EF4-FFF2-40B4-BE49-F238E27FC236}">
                <a16:creationId xmlns:a16="http://schemas.microsoft.com/office/drawing/2014/main" id="{BE53A2AB-8F6B-CB4D-B756-F66F6D9977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3938" y="1700213"/>
            <a:ext cx="3044006" cy="309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14400" indent="-45720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342900" lvl="1" indent="-342900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</a:rPr>
              <a:t>Models are based on an ontology</a:t>
            </a:r>
          </a:p>
          <a:p>
            <a:pPr marL="342900" lvl="1" indent="-342900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</a:rPr>
              <a:t>Ontologies describe the properties of the original which are represented in the model</a:t>
            </a:r>
          </a:p>
          <a:p>
            <a:pPr marL="342900" lvl="1" indent="-342900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A DTD can be viewed as an ontology</a:t>
            </a: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>
              <a:buFontTx/>
              <a:buNone/>
            </a:pPr>
            <a:endParaRPr lang="nl-NL" altLang="en-US" sz="2800" dirty="0">
              <a:latin typeface="Verdana" panose="020B0604030504040204" pitchFamily="34" charset="0"/>
            </a:endParaRPr>
          </a:p>
          <a:p>
            <a:pPr eaLnBrk="1" hangingPunct="1"/>
            <a:endParaRPr lang="en-GB" altLang="en-US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</p:txBody>
      </p:sp>
      <p:sp>
        <p:nvSpPr>
          <p:cNvPr id="31746" name="Text Box 3">
            <a:extLst>
              <a:ext uri="{FF2B5EF4-FFF2-40B4-BE49-F238E27FC236}">
                <a16:creationId xmlns:a16="http://schemas.microsoft.com/office/drawing/2014/main" id="{E6454C03-59BA-4D48-B46E-531DEFC74F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60375"/>
            <a:ext cx="7777163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Ontologies</a:t>
            </a:r>
            <a:endParaRPr lang="en-US" altLang="en-US" sz="36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6F2B3C-17B2-2B45-8D82-7E9F01C80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040" y="2241501"/>
            <a:ext cx="3549933" cy="201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1952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>
            <a:extLst>
              <a:ext uri="{FF2B5EF4-FFF2-40B4-BE49-F238E27FC236}">
                <a16:creationId xmlns:a16="http://schemas.microsoft.com/office/drawing/2014/main" id="{3FE5412D-D447-FA4A-9B8B-CFAB64DD7E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3608" y="548680"/>
            <a:ext cx="7200900" cy="4752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800100" indent="-34290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  <a:p>
            <a:pPr marL="0" indent="0" algn="ctr">
              <a:lnSpc>
                <a:spcPct val="80000"/>
              </a:lnSpc>
              <a:spcBef>
                <a:spcPct val="0"/>
              </a:spcBef>
              <a:buClr>
                <a:srgbClr val="0C2577"/>
              </a:buClr>
              <a:buNone/>
            </a:pPr>
            <a:r>
              <a:rPr lang="nl-NL" altLang="en-US" sz="3600" b="1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Uses</a:t>
            </a:r>
            <a:r>
              <a:rPr lang="nl-NL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of </a:t>
            </a:r>
            <a:r>
              <a:rPr lang="nl-NL" altLang="en-US" sz="3600" b="1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text</a:t>
            </a:r>
            <a:r>
              <a:rPr lang="nl-NL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</a:t>
            </a:r>
            <a:r>
              <a:rPr lang="nl-NL" altLang="en-US" sz="3600" b="1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encoding</a:t>
            </a:r>
            <a:endParaRPr lang="nl-NL" altLang="en-US" sz="36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  <a:p>
            <a:pPr marL="457200" lvl="1" indent="0" eaLnBrk="1" hangingPunct="1">
              <a:lnSpc>
                <a:spcPct val="80000"/>
              </a:lnSpc>
              <a:buClr>
                <a:srgbClr val="0C2577"/>
              </a:buClr>
              <a:buNone/>
            </a:pPr>
            <a:endParaRPr lang="en-GB" altLang="en-US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 marL="457200" lvl="1" indent="0" eaLnBrk="1" hangingPunct="1">
              <a:lnSpc>
                <a:spcPct val="80000"/>
              </a:lnSpc>
              <a:buClr>
                <a:srgbClr val="0C2577"/>
              </a:buClr>
              <a:buNone/>
            </a:pP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“Intelligent texts”: Searching beyond free text searches </a:t>
            </a: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Different types of editions, based on a single source file</a:t>
            </a:r>
          </a:p>
          <a:p>
            <a:pPr lvl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Presentation of the same contents in different typography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>
              <a:buFontTx/>
              <a:buNone/>
            </a:pPr>
            <a:endParaRPr lang="nl-NL" altLang="en-US" sz="2800" dirty="0">
              <a:latin typeface="Verdana" panose="020B0604030504040204" pitchFamily="34" charset="0"/>
            </a:endParaRPr>
          </a:p>
          <a:p>
            <a:pPr eaLnBrk="1" hangingPunct="1"/>
            <a:endParaRPr lang="en-GB" altLang="en-US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5297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ext Box 2">
            <a:extLst>
              <a:ext uri="{FF2B5EF4-FFF2-40B4-BE49-F238E27FC236}">
                <a16:creationId xmlns:a16="http://schemas.microsoft.com/office/drawing/2014/main" id="{78172EA6-FEC0-E64A-9AB7-F7B9E5C377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850" y="404813"/>
            <a:ext cx="5256213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nl-NL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Medium-neutrality (or single source publishing)</a:t>
            </a:r>
          </a:p>
        </p:txBody>
      </p:sp>
      <p:sp>
        <p:nvSpPr>
          <p:cNvPr id="39938" name="Rectangle 4">
            <a:extLst>
              <a:ext uri="{FF2B5EF4-FFF2-40B4-BE49-F238E27FC236}">
                <a16:creationId xmlns:a16="http://schemas.microsoft.com/office/drawing/2014/main" id="{ECB61881-1C05-3543-9839-BE0F92B742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288" y="2563813"/>
            <a:ext cx="1295400" cy="172878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nl-NL" altLang="nl-NL" sz="1800">
              <a:latin typeface="+mn-lt"/>
            </a:endParaRPr>
          </a:p>
        </p:txBody>
      </p:sp>
      <p:sp>
        <p:nvSpPr>
          <p:cNvPr id="39939" name="Text Box 5">
            <a:extLst>
              <a:ext uri="{FF2B5EF4-FFF2-40B4-BE49-F238E27FC236}">
                <a16:creationId xmlns:a16="http://schemas.microsoft.com/office/drawing/2014/main" id="{EE1014DB-72FA-5747-B1A0-A679808E68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3140075"/>
            <a:ext cx="1295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nl-NL" altLang="nl-NL" sz="2400" b="1">
                <a:latin typeface="+mn-lt"/>
              </a:rPr>
              <a:t>TEI</a:t>
            </a:r>
          </a:p>
        </p:txBody>
      </p:sp>
      <p:sp>
        <p:nvSpPr>
          <p:cNvPr id="39940" name="Rectangle 6">
            <a:extLst>
              <a:ext uri="{FF2B5EF4-FFF2-40B4-BE49-F238E27FC236}">
                <a16:creationId xmlns:a16="http://schemas.microsoft.com/office/drawing/2014/main" id="{3DD42836-5A0A-0640-8065-CF43901912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9925" y="404813"/>
            <a:ext cx="1655763" cy="11509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nl-NL" altLang="nl-NL" sz="1800"/>
          </a:p>
        </p:txBody>
      </p:sp>
      <p:sp>
        <p:nvSpPr>
          <p:cNvPr id="39941" name="Text Box 7">
            <a:extLst>
              <a:ext uri="{FF2B5EF4-FFF2-40B4-BE49-F238E27FC236}">
                <a16:creationId xmlns:a16="http://schemas.microsoft.com/office/drawing/2014/main" id="{409DF7C1-3823-A349-B620-48AC7095D3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9925" y="811213"/>
            <a:ext cx="16557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nl-NL" altLang="nl-NL" sz="2400" b="1" dirty="0">
                <a:latin typeface="+mn-lt"/>
              </a:rPr>
              <a:t>HTML</a:t>
            </a:r>
          </a:p>
        </p:txBody>
      </p:sp>
      <p:sp>
        <p:nvSpPr>
          <p:cNvPr id="39942" name="Rectangle 8">
            <a:extLst>
              <a:ext uri="{FF2B5EF4-FFF2-40B4-BE49-F238E27FC236}">
                <a16:creationId xmlns:a16="http://schemas.microsoft.com/office/drawing/2014/main" id="{5898D9B3-7B4F-E548-8E8F-465538B5D0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950" y="2132013"/>
            <a:ext cx="1655763" cy="11525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nl-NL" altLang="nl-NL" sz="1800">
              <a:latin typeface="+mn-lt"/>
            </a:endParaRPr>
          </a:p>
        </p:txBody>
      </p:sp>
      <p:sp>
        <p:nvSpPr>
          <p:cNvPr id="39943" name="Text Box 9">
            <a:extLst>
              <a:ext uri="{FF2B5EF4-FFF2-40B4-BE49-F238E27FC236}">
                <a16:creationId xmlns:a16="http://schemas.microsoft.com/office/drawing/2014/main" id="{28B50545-4DDD-EC4C-8B62-6430EAEFAE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2950" y="2419350"/>
            <a:ext cx="16557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nl-NL" altLang="nl-NL" sz="2400" b="1" dirty="0">
                <a:latin typeface="+mn-lt"/>
              </a:rPr>
              <a:t>PDF</a:t>
            </a:r>
          </a:p>
        </p:txBody>
      </p:sp>
      <p:sp>
        <p:nvSpPr>
          <p:cNvPr id="39944" name="Rectangle 10">
            <a:extLst>
              <a:ext uri="{FF2B5EF4-FFF2-40B4-BE49-F238E27FC236}">
                <a16:creationId xmlns:a16="http://schemas.microsoft.com/office/drawing/2014/main" id="{CC6005B5-DCB4-C245-BA48-1E936D4CEE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950" y="3860800"/>
            <a:ext cx="1655763" cy="11525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nl-NL" altLang="nl-NL" sz="1800">
              <a:latin typeface="+mn-lt"/>
            </a:endParaRPr>
          </a:p>
        </p:txBody>
      </p:sp>
      <p:sp>
        <p:nvSpPr>
          <p:cNvPr id="39945" name="Text Box 11">
            <a:extLst>
              <a:ext uri="{FF2B5EF4-FFF2-40B4-BE49-F238E27FC236}">
                <a16:creationId xmlns:a16="http://schemas.microsoft.com/office/drawing/2014/main" id="{1F51F3A7-9BD8-F84A-8532-277463CE1F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2950" y="4005064"/>
            <a:ext cx="1655763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nl-NL" altLang="nl-NL" sz="2400" b="1" dirty="0">
                <a:latin typeface="+mn-lt"/>
              </a:rPr>
              <a:t>MS Word</a:t>
            </a:r>
          </a:p>
        </p:txBody>
      </p:sp>
      <p:sp>
        <p:nvSpPr>
          <p:cNvPr id="39946" name="AutoShape 12">
            <a:extLst>
              <a:ext uri="{FF2B5EF4-FFF2-40B4-BE49-F238E27FC236}">
                <a16:creationId xmlns:a16="http://schemas.microsoft.com/office/drawing/2014/main" id="{C92EB0F7-806C-AD4C-B437-CD5E208F1A85}"/>
              </a:ext>
            </a:extLst>
          </p:cNvPr>
          <p:cNvSpPr>
            <a:spLocks/>
          </p:cNvSpPr>
          <p:nvPr/>
        </p:nvSpPr>
        <p:spPr bwMode="auto">
          <a:xfrm>
            <a:off x="5580063" y="549275"/>
            <a:ext cx="1223962" cy="5688013"/>
          </a:xfrm>
          <a:prstGeom prst="leftBrace">
            <a:avLst>
              <a:gd name="adj1" fmla="val 38727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nl-NL" altLang="nl-NL" sz="1800"/>
          </a:p>
        </p:txBody>
      </p:sp>
      <p:sp>
        <p:nvSpPr>
          <p:cNvPr id="39947" name="Rectangle 13">
            <a:extLst>
              <a:ext uri="{FF2B5EF4-FFF2-40B4-BE49-F238E27FC236}">
                <a16:creationId xmlns:a16="http://schemas.microsoft.com/office/drawing/2014/main" id="{4744D993-E446-2A45-8B7A-F1BD206D45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5725" y="2924175"/>
            <a:ext cx="2089150" cy="9366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nl-NL" altLang="nl-NL" sz="1800">
              <a:latin typeface="+mn-lt"/>
            </a:endParaRPr>
          </a:p>
        </p:txBody>
      </p:sp>
      <p:sp>
        <p:nvSpPr>
          <p:cNvPr id="39948" name="Text Box 14">
            <a:extLst>
              <a:ext uri="{FF2B5EF4-FFF2-40B4-BE49-F238E27FC236}">
                <a16:creationId xmlns:a16="http://schemas.microsoft.com/office/drawing/2014/main" id="{8466F9C4-D2E7-E346-B53B-59F4CFA46A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25725" y="3140075"/>
            <a:ext cx="2089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nl-NL" altLang="nl-NL" sz="2400" b="1">
                <a:latin typeface="+mn-lt"/>
              </a:rPr>
              <a:t>Stylesheet</a:t>
            </a:r>
          </a:p>
        </p:txBody>
      </p:sp>
      <p:sp>
        <p:nvSpPr>
          <p:cNvPr id="39949" name="Line 15">
            <a:extLst>
              <a:ext uri="{FF2B5EF4-FFF2-40B4-BE49-F238E27FC236}">
                <a16:creationId xmlns:a16="http://schemas.microsoft.com/office/drawing/2014/main" id="{D205EA48-BC0B-4444-8849-45F4BBC141AB}"/>
              </a:ext>
            </a:extLst>
          </p:cNvPr>
          <p:cNvSpPr>
            <a:spLocks noChangeShapeType="1"/>
          </p:cNvSpPr>
          <p:nvPr/>
        </p:nvSpPr>
        <p:spPr bwMode="auto">
          <a:xfrm>
            <a:off x="1835150" y="3429000"/>
            <a:ext cx="7207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50" name="Line 18">
            <a:extLst>
              <a:ext uri="{FF2B5EF4-FFF2-40B4-BE49-F238E27FC236}">
                <a16:creationId xmlns:a16="http://schemas.microsoft.com/office/drawing/2014/main" id="{40E4CB0F-A762-7146-A570-3DA695040A8A}"/>
              </a:ext>
            </a:extLst>
          </p:cNvPr>
          <p:cNvSpPr>
            <a:spLocks noChangeShapeType="1"/>
          </p:cNvSpPr>
          <p:nvPr/>
        </p:nvSpPr>
        <p:spPr bwMode="auto">
          <a:xfrm>
            <a:off x="4859338" y="3429000"/>
            <a:ext cx="576262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9951" name="Rectangle 16">
            <a:extLst>
              <a:ext uri="{FF2B5EF4-FFF2-40B4-BE49-F238E27FC236}">
                <a16:creationId xmlns:a16="http://schemas.microsoft.com/office/drawing/2014/main" id="{C37A1664-86B3-6C46-9860-0519C2C7CC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950" y="5373688"/>
            <a:ext cx="1655763" cy="115093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nl-NL" altLang="nl-NL" sz="1800">
              <a:latin typeface="+mn-lt"/>
            </a:endParaRPr>
          </a:p>
        </p:txBody>
      </p:sp>
      <p:sp>
        <p:nvSpPr>
          <p:cNvPr id="39952" name="Text Box 17">
            <a:extLst>
              <a:ext uri="{FF2B5EF4-FFF2-40B4-BE49-F238E27FC236}">
                <a16:creationId xmlns:a16="http://schemas.microsoft.com/office/drawing/2014/main" id="{7C98164A-C912-064C-AC50-A3BFA909E4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2950" y="5708650"/>
            <a:ext cx="16557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nl-NL" altLang="nl-NL" sz="2400" b="1">
                <a:latin typeface="+mn-lt"/>
              </a:rPr>
              <a:t>ePUB</a:t>
            </a:r>
          </a:p>
        </p:txBody>
      </p:sp>
    </p:spTree>
    <p:extLst>
      <p:ext uri="{BB962C8B-B14F-4D97-AF65-F5344CB8AC3E}">
        <p14:creationId xmlns:p14="http://schemas.microsoft.com/office/powerpoint/2010/main" val="19143472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52" name="Rectangle 4">
            <a:extLst>
              <a:ext uri="{FF2B5EF4-FFF2-40B4-BE49-F238E27FC236}">
                <a16:creationId xmlns:a16="http://schemas.microsoft.com/office/drawing/2014/main" id="{7E5E164E-A3BF-AA43-AF14-ABE5A1B43A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7450" y="4149725"/>
            <a:ext cx="2592388" cy="1008063"/>
          </a:xfrm>
          <a:prstGeom prst="rect">
            <a:avLst/>
          </a:prstGeom>
          <a:solidFill>
            <a:schemeClr val="bg1"/>
          </a:solidFill>
          <a:ln w="9525">
            <a:solidFill>
              <a:srgbClr val="0C2577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nl-NL" altLang="nl-NL" sz="1800"/>
          </a:p>
        </p:txBody>
      </p:sp>
      <p:sp>
        <p:nvSpPr>
          <p:cNvPr id="206853" name="Text Box 5">
            <a:extLst>
              <a:ext uri="{FF2B5EF4-FFF2-40B4-BE49-F238E27FC236}">
                <a16:creationId xmlns:a16="http://schemas.microsoft.com/office/drawing/2014/main" id="{323EC3B0-9964-694F-A9CE-19778739E6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7450" y="4406900"/>
            <a:ext cx="25923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r>
              <a:rPr lang="en-US" altLang="nl-NL" sz="2400">
                <a:latin typeface="Verdana" panose="020B0604030504040204" pitchFamily="34" charset="0"/>
              </a:rPr>
              <a:t>Stylesheet</a:t>
            </a:r>
          </a:p>
        </p:txBody>
      </p:sp>
      <p:sp>
        <p:nvSpPr>
          <p:cNvPr id="206854" name="AutoShape 6">
            <a:extLst>
              <a:ext uri="{FF2B5EF4-FFF2-40B4-BE49-F238E27FC236}">
                <a16:creationId xmlns:a16="http://schemas.microsoft.com/office/drawing/2014/main" id="{43768580-5D66-4446-86F0-9D01A275A134}"/>
              </a:ext>
            </a:extLst>
          </p:cNvPr>
          <p:cNvSpPr>
            <a:spLocks noChangeArrowheads="1"/>
          </p:cNvSpPr>
          <p:nvPr/>
        </p:nvSpPr>
        <p:spPr bwMode="auto">
          <a:xfrm rot="-5400000">
            <a:off x="4338637" y="4383088"/>
            <a:ext cx="250825" cy="647700"/>
          </a:xfrm>
          <a:prstGeom prst="downArrow">
            <a:avLst>
              <a:gd name="adj1" fmla="val 50000"/>
              <a:gd name="adj2" fmla="val 56583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nl-NL" altLang="nl-NL" sz="1800"/>
          </a:p>
        </p:txBody>
      </p:sp>
      <p:sp>
        <p:nvSpPr>
          <p:cNvPr id="206855" name="AutoShape 7">
            <a:extLst>
              <a:ext uri="{FF2B5EF4-FFF2-40B4-BE49-F238E27FC236}">
                <a16:creationId xmlns:a16="http://schemas.microsoft.com/office/drawing/2014/main" id="{E287D1EA-5531-2348-A4A1-EBEE92437F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1050" y="3284538"/>
            <a:ext cx="287338" cy="647700"/>
          </a:xfrm>
          <a:prstGeom prst="downArrow">
            <a:avLst>
              <a:gd name="adj1" fmla="val 50000"/>
              <a:gd name="adj2" fmla="val 56353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nl-NL" altLang="nl-NL" sz="1800"/>
          </a:p>
        </p:txBody>
      </p:sp>
      <p:pic>
        <p:nvPicPr>
          <p:cNvPr id="45061" name="Picture 2">
            <a:extLst>
              <a:ext uri="{FF2B5EF4-FFF2-40B4-BE49-F238E27FC236}">
                <a16:creationId xmlns:a16="http://schemas.microsoft.com/office/drawing/2014/main" id="{74F7FF38-C503-1A43-BAFA-9CEA5DCFBC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476250"/>
            <a:ext cx="3770313" cy="2479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hthoek 11">
            <a:extLst>
              <a:ext uri="{FF2B5EF4-FFF2-40B4-BE49-F238E27FC236}">
                <a16:creationId xmlns:a16="http://schemas.microsoft.com/office/drawing/2014/main" id="{AD14D71E-EC64-0C4C-92AB-B042B59BB158}"/>
              </a:ext>
            </a:extLst>
          </p:cNvPr>
          <p:cNvSpPr/>
          <p:nvPr/>
        </p:nvSpPr>
        <p:spPr>
          <a:xfrm>
            <a:off x="250825" y="476250"/>
            <a:ext cx="3744913" cy="2479675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nl-NL" altLang="en-US" sz="1800">
              <a:solidFill>
                <a:srgbClr val="FFFFFF"/>
              </a:solidFill>
            </a:endParaRPr>
          </a:p>
        </p:txBody>
      </p:sp>
      <p:pic>
        <p:nvPicPr>
          <p:cNvPr id="22536" name="Picture 1">
            <a:extLst>
              <a:ext uri="{FF2B5EF4-FFF2-40B4-BE49-F238E27FC236}">
                <a16:creationId xmlns:a16="http://schemas.microsoft.com/office/drawing/2014/main" id="{529C83A2-2A4B-F04D-8CDE-F9A77FC6BF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263" y="2921000"/>
            <a:ext cx="3400425" cy="30003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5928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852" grpId="0" animBg="1"/>
      <p:bldP spid="206853" grpId="0"/>
      <p:bldP spid="206854" grpId="0" animBg="1"/>
      <p:bldP spid="20685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1" name="Picture 1">
            <a:extLst>
              <a:ext uri="{FF2B5EF4-FFF2-40B4-BE49-F238E27FC236}">
                <a16:creationId xmlns:a16="http://schemas.microsoft.com/office/drawing/2014/main" id="{6238D74D-A11E-3A43-90D3-F23F48748E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788" y="188913"/>
            <a:ext cx="4206875" cy="291306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082" name="Picture 1">
            <a:extLst>
              <a:ext uri="{FF2B5EF4-FFF2-40B4-BE49-F238E27FC236}">
                <a16:creationId xmlns:a16="http://schemas.microsoft.com/office/drawing/2014/main" id="{5D66AA67-D80C-D442-A4B9-56CC3507E7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8" y="4025900"/>
            <a:ext cx="4343400" cy="34242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083" name="Picture 2">
            <a:extLst>
              <a:ext uri="{FF2B5EF4-FFF2-40B4-BE49-F238E27FC236}">
                <a16:creationId xmlns:a16="http://schemas.microsoft.com/office/drawing/2014/main" id="{B71C9378-380C-BE40-8901-09662F8FF1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1463" y="1268413"/>
            <a:ext cx="5033962" cy="31019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06063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7">
            <a:extLst>
              <a:ext uri="{FF2B5EF4-FFF2-40B4-BE49-F238E27FC236}">
                <a16:creationId xmlns:a16="http://schemas.microsoft.com/office/drawing/2014/main" id="{89D002F9-49B5-3B47-9871-05FE8834A0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6625" y="4438650"/>
            <a:ext cx="8137525" cy="194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nl-NL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nl-NL" sz="280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</a:pPr>
            <a:endParaRPr lang="en-GB" altLang="nl-NL" sz="2800">
              <a:latin typeface="Verdana" panose="020B0604030504040204" pitchFamily="34" charset="0"/>
            </a:endParaRPr>
          </a:p>
          <a:p>
            <a:pPr eaLnBrk="1" hangingPunct="1"/>
            <a:endParaRPr lang="nl-NL" altLang="nl-NL" sz="2800">
              <a:latin typeface="Verdana" panose="020B0604030504040204" pitchFamily="34" charset="0"/>
            </a:endParaRPr>
          </a:p>
          <a:p>
            <a:pPr eaLnBrk="1" hangingPunct="1"/>
            <a:endParaRPr lang="en-GB" altLang="nl-NL" sz="28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nl-NL" sz="24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nl-NL" sz="2800">
              <a:latin typeface="Verdana" panose="020B0604030504040204" pitchFamily="34" charset="0"/>
            </a:endParaRPr>
          </a:p>
        </p:txBody>
      </p:sp>
      <p:pic>
        <p:nvPicPr>
          <p:cNvPr id="47106" name="Picture 2">
            <a:extLst>
              <a:ext uri="{FF2B5EF4-FFF2-40B4-BE49-F238E27FC236}">
                <a16:creationId xmlns:a16="http://schemas.microsoft.com/office/drawing/2014/main" id="{BDDEDC3F-7630-0C47-ABB6-659FA6B9D9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863" y="1484313"/>
            <a:ext cx="7169150" cy="501491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47107" name="Text Box 6">
            <a:extLst>
              <a:ext uri="{FF2B5EF4-FFF2-40B4-BE49-F238E27FC236}">
                <a16:creationId xmlns:a16="http://schemas.microsoft.com/office/drawing/2014/main" id="{5AD2F2F0-6B4B-FC41-9D97-C3E254FACB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2635" y="332656"/>
            <a:ext cx="795655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nl-NL" sz="2800" b="1" dirty="0">
                <a:solidFill>
                  <a:schemeClr val="tx2"/>
                </a:solidFill>
                <a:latin typeface="+mn-lt"/>
                <a:hlinkClick r:id="rId3"/>
              </a:rPr>
              <a:t>Vincent Van Gogh Letters</a:t>
            </a:r>
            <a:endParaRPr lang="en-US" altLang="nl-NL" sz="2800" b="1" dirty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654482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3">
            <a:extLst>
              <a:ext uri="{FF2B5EF4-FFF2-40B4-BE49-F238E27FC236}">
                <a16:creationId xmlns:a16="http://schemas.microsoft.com/office/drawing/2014/main" id="{7640044A-74A4-2F43-B9BA-B1281C4398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5656" y="1412776"/>
            <a:ext cx="6370637" cy="194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  <a:sym typeface="Lucida Grande" panose="020B0600040502020204" pitchFamily="34" charset="0"/>
              </a:rPr>
              <a:t>Descriptive markup vs. presentational markup (cf. COTM, p. 19)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solidFill>
                <a:schemeClr val="bg2"/>
              </a:solidFill>
              <a:latin typeface="+mn-lt"/>
              <a:cs typeface="+mn-cs"/>
              <a:sym typeface="Lucida Grande" panose="020B060004050202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  <a:sym typeface="Lucida Grande" panose="020B0600040502020204" pitchFamily="34" charset="0"/>
              </a:rPr>
              <a:t>TEI encoding is a form of descriptive markup: it mainly describes the intellectual or semantic contents (e.g. book titles, personal names, dates) and the logical structure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solidFill>
                <a:schemeClr val="bg2"/>
              </a:solidFill>
              <a:latin typeface="+mn-lt"/>
              <a:cs typeface="+mn-cs"/>
              <a:sym typeface="Lucida Grande" panose="020B060004050202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  <a:sym typeface="Lucida Grande" panose="020B0600040502020204" pitchFamily="34" charset="0"/>
              </a:rPr>
              <a:t>Form is flexible; it is added at a later stage, via a stylesheet</a:t>
            </a:r>
          </a:p>
          <a:p>
            <a:pPr eaLnBrk="1" hangingPunct="1">
              <a:spcBef>
                <a:spcPct val="0"/>
              </a:spcBef>
            </a:pP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/>
            <a:endParaRPr lang="nl-NL" altLang="en-US" sz="2800" dirty="0">
              <a:latin typeface="Verdana" panose="020B0604030504040204" pitchFamily="34" charset="0"/>
            </a:endParaRPr>
          </a:p>
          <a:p>
            <a:pPr eaLnBrk="1" hangingPunct="1"/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</p:txBody>
      </p:sp>
      <p:sp>
        <p:nvSpPr>
          <p:cNvPr id="44034" name="Text Box 6">
            <a:extLst>
              <a:ext uri="{FF2B5EF4-FFF2-40B4-BE49-F238E27FC236}">
                <a16:creationId xmlns:a16="http://schemas.microsoft.com/office/drawing/2014/main" id="{86A98C2A-49E6-8049-A577-3CD9F90238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4825" y="334963"/>
            <a:ext cx="71628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XML and presentation</a:t>
            </a:r>
          </a:p>
        </p:txBody>
      </p:sp>
    </p:spTree>
    <p:extLst>
      <p:ext uri="{BB962C8B-B14F-4D97-AF65-F5344CB8AC3E}">
        <p14:creationId xmlns:p14="http://schemas.microsoft.com/office/powerpoint/2010/main" val="26344849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>
            <a:extLst>
              <a:ext uri="{FF2B5EF4-FFF2-40B4-BE49-F238E27FC236}">
                <a16:creationId xmlns:a16="http://schemas.microsoft.com/office/drawing/2014/main" id="{C208E02E-5132-1442-B97A-28B953AD7D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6625" y="4438650"/>
            <a:ext cx="8137525" cy="194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nl-NL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nl-NL" sz="280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</a:pPr>
            <a:endParaRPr lang="en-GB" altLang="nl-NL" sz="2800">
              <a:latin typeface="Verdana" panose="020B0604030504040204" pitchFamily="34" charset="0"/>
            </a:endParaRPr>
          </a:p>
          <a:p>
            <a:pPr eaLnBrk="1" hangingPunct="1"/>
            <a:endParaRPr lang="nl-NL" altLang="nl-NL" sz="2800">
              <a:latin typeface="Verdana" panose="020B0604030504040204" pitchFamily="34" charset="0"/>
            </a:endParaRPr>
          </a:p>
          <a:p>
            <a:pPr eaLnBrk="1" hangingPunct="1"/>
            <a:endParaRPr lang="en-GB" altLang="nl-NL" sz="28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nl-NL" sz="24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nl-NL" sz="2800">
              <a:latin typeface="Verdana" panose="020B0604030504040204" pitchFamily="34" charset="0"/>
            </a:endParaRPr>
          </a:p>
        </p:txBody>
      </p:sp>
      <p:sp>
        <p:nvSpPr>
          <p:cNvPr id="49154" name="Text Box 6">
            <a:extLst>
              <a:ext uri="{FF2B5EF4-FFF2-40B4-BE49-F238E27FC236}">
                <a16:creationId xmlns:a16="http://schemas.microsoft.com/office/drawing/2014/main" id="{B9649ED6-72E7-C44C-9512-0D56CDD2D4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369888"/>
            <a:ext cx="795655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nl-NL" sz="2800" b="1" dirty="0">
                <a:solidFill>
                  <a:schemeClr val="tx2"/>
                </a:solidFill>
                <a:latin typeface="+mn-lt"/>
                <a:hlinkClick r:id="rId2"/>
              </a:rPr>
              <a:t>Vincent Van Gogh Letters</a:t>
            </a:r>
            <a:endParaRPr lang="en-US" altLang="nl-NL" sz="2800" b="1" dirty="0">
              <a:solidFill>
                <a:schemeClr val="tx2"/>
              </a:solidFill>
              <a:latin typeface="+mn-lt"/>
            </a:endParaRPr>
          </a:p>
        </p:txBody>
      </p:sp>
      <p:pic>
        <p:nvPicPr>
          <p:cNvPr id="49155" name="Picture 2">
            <a:extLst>
              <a:ext uri="{FF2B5EF4-FFF2-40B4-BE49-F238E27FC236}">
                <a16:creationId xmlns:a16="http://schemas.microsoft.com/office/drawing/2014/main" id="{17E65600-010F-D745-813A-7E9CF8B973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50" y="1268413"/>
            <a:ext cx="4300538" cy="338613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49156" name="Picture 3">
            <a:hlinkClick r:id="rId4"/>
            <a:extLst>
              <a:ext uri="{FF2B5EF4-FFF2-40B4-BE49-F238E27FC236}">
                <a16:creationId xmlns:a16="http://schemas.microsoft.com/office/drawing/2014/main" id="{B4A7474F-7954-BC44-A2A6-A01FAEAA12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5388" y="1608138"/>
            <a:ext cx="3963987" cy="42672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92145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7" name="Picture 4">
            <a:extLst>
              <a:ext uri="{FF2B5EF4-FFF2-40B4-BE49-F238E27FC236}">
                <a16:creationId xmlns:a16="http://schemas.microsoft.com/office/drawing/2014/main" id="{817CA785-5FDD-9443-BF19-76C2E8B39E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3" t="13222" r="4659" b="2580"/>
          <a:stretch>
            <a:fillRect/>
          </a:stretch>
        </p:blipFill>
        <p:spPr bwMode="auto">
          <a:xfrm>
            <a:off x="828675" y="188913"/>
            <a:ext cx="7559675" cy="50419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178" name="Rectangle 1">
            <a:extLst>
              <a:ext uri="{FF2B5EF4-FFF2-40B4-BE49-F238E27FC236}">
                <a16:creationId xmlns:a16="http://schemas.microsoft.com/office/drawing/2014/main" id="{41F0422C-72D4-7B43-BEBC-BA82AEE8D6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081" y="5589240"/>
            <a:ext cx="8424862" cy="683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lvl="1" algn="ctr"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Diplomatic and normalised edition may be produced from a single source</a:t>
            </a:r>
          </a:p>
        </p:txBody>
      </p:sp>
    </p:spTree>
    <p:extLst>
      <p:ext uri="{BB962C8B-B14F-4D97-AF65-F5344CB8AC3E}">
        <p14:creationId xmlns:p14="http://schemas.microsoft.com/office/powerpoint/2010/main" val="23414309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ext Box 3">
            <a:extLst>
              <a:ext uri="{FF2B5EF4-FFF2-40B4-BE49-F238E27FC236}">
                <a16:creationId xmlns:a16="http://schemas.microsoft.com/office/drawing/2014/main" id="{F510C00A-9C86-B54C-B95D-6597393C9C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260350"/>
            <a:ext cx="8316912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Deconstruction</a:t>
            </a:r>
            <a:endParaRPr lang="en-US" altLang="en-US" sz="36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3795" name="Rectangle 2">
            <a:extLst>
              <a:ext uri="{FF2B5EF4-FFF2-40B4-BE49-F238E27FC236}">
                <a16:creationId xmlns:a16="http://schemas.microsoft.com/office/drawing/2014/main" id="{F4DDA7CB-D611-2242-9AC2-812A8DACA4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64088" y="1273063"/>
            <a:ext cx="3322637" cy="4465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Logical structure: division into chapters, sections paragraphs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Physical structure: division into quires, pages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Literary devices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Typography: font type, font family, indentation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  <a:ea typeface="SimSun" panose="02010600030101010101" pitchFamily="2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415577-482C-7346-9395-A68A8D759E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596" y="2137903"/>
            <a:ext cx="3861048" cy="359649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5432B23-6571-AD4B-95EF-1450BCDD0531}"/>
              </a:ext>
            </a:extLst>
          </p:cNvPr>
          <p:cNvSpPr/>
          <p:nvPr/>
        </p:nvSpPr>
        <p:spPr>
          <a:xfrm>
            <a:off x="611189" y="1844824"/>
            <a:ext cx="4158456" cy="4176464"/>
          </a:xfrm>
          <a:prstGeom prst="rect">
            <a:avLst/>
          </a:prstGeom>
          <a:noFill/>
          <a:ln w="63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588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ext Box 3">
            <a:extLst>
              <a:ext uri="{FF2B5EF4-FFF2-40B4-BE49-F238E27FC236}">
                <a16:creationId xmlns:a16="http://schemas.microsoft.com/office/drawing/2014/main" id="{22523BC7-34A0-C642-BEBB-5D2658AE88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088" y="260350"/>
            <a:ext cx="777716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Presentational </a:t>
            </a:r>
            <a:r>
              <a:rPr lang="en-GB" altLang="en-US" sz="3600" b="1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markup</a:t>
            </a:r>
            <a:endParaRPr lang="en-US" altLang="en-US" sz="36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1986" name="Rectangle 2">
            <a:extLst>
              <a:ext uri="{FF2B5EF4-FFF2-40B4-BE49-F238E27FC236}">
                <a16:creationId xmlns:a16="http://schemas.microsoft.com/office/drawing/2014/main" id="{3C41692C-5BD9-B24B-93E9-E383589F33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560" y="1340768"/>
            <a:ext cx="8208912" cy="4745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&lt;p&gt;&lt;b&gt; 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The Waste Land 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&lt;/b&gt;</a:t>
            </a:r>
            <a:b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GB" altLang="en-US" sz="2400" b="1" dirty="0" err="1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/&gt; 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BY BY T. S. ELIOT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&lt;/p&gt;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&lt;p align=“right”&gt; 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FOR EZRA POUND 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GB" altLang="en-US" sz="2400" b="1" dirty="0" err="1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/&gt; &lt;</a:t>
            </a:r>
            <a:r>
              <a:rPr lang="en-GB" altLang="en-US" sz="2400" b="1" dirty="0" err="1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IL MIGLIOR FABBRO 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GB" altLang="en-US" sz="2400" b="1" dirty="0" err="1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&lt;/p&gt;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&lt;p&gt;&lt;</a:t>
            </a:r>
            <a:r>
              <a:rPr lang="en-GB" altLang="en-US" sz="2400" b="1" dirty="0" err="1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  I. The Burial of the Dead 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GB" altLang="en-US" sz="2400" b="1" dirty="0" err="1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&gt;&lt;/p&gt;</a:t>
            </a:r>
          </a:p>
          <a:p>
            <a:pPr>
              <a:buFontTx/>
              <a:buNone/>
            </a:pP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&lt;p&gt;</a:t>
            </a:r>
            <a:b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  April is the cruellest month, breeding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en-GB" altLang="en-US" sz="2400" b="1" dirty="0" err="1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/&gt; 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Lilacs out of the dead land, mixing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en-GB" altLang="en-US" sz="2400" b="1" dirty="0" err="1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/&gt; </a:t>
            </a:r>
            <a:endParaRPr lang="en-GB" alt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FontTx/>
              <a:buNone/>
            </a:pP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Memory and desire, stirring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</a:t>
            </a:r>
            <a:r>
              <a:rPr lang="en-GB" altLang="en-US" sz="2400" b="1" dirty="0" err="1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/&gt; </a:t>
            </a:r>
            <a:endParaRPr lang="en-GB" alt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FontTx/>
              <a:buNone/>
            </a:pP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Dull roots with spring rain.</a:t>
            </a:r>
            <a:endParaRPr lang="en-GB" altLang="en-US" sz="2400" b="1" dirty="0">
              <a:solidFill>
                <a:srgbClr val="0C2577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&lt;/p&gt;</a:t>
            </a:r>
            <a:endParaRPr lang="en-GB" alt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402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Text Box 3">
            <a:extLst>
              <a:ext uri="{FF2B5EF4-FFF2-40B4-BE49-F238E27FC236}">
                <a16:creationId xmlns:a16="http://schemas.microsoft.com/office/drawing/2014/main" id="{A598910D-B511-764F-8C5C-59B45EE771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088" y="260350"/>
            <a:ext cx="777716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Descriptive </a:t>
            </a:r>
            <a:r>
              <a:rPr lang="en-GB" altLang="en-US" sz="3600" b="1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markup</a:t>
            </a:r>
            <a:endParaRPr lang="en-US" altLang="en-US" sz="36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3010" name="Rectangle 2">
            <a:extLst>
              <a:ext uri="{FF2B5EF4-FFF2-40B4-BE49-F238E27FC236}">
                <a16:creationId xmlns:a16="http://schemas.microsoft.com/office/drawing/2014/main" id="{9AF14053-5912-2842-A8C5-335EE4F8DD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088" y="1484784"/>
            <a:ext cx="8064697" cy="4598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&lt;title&gt; 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The Waste Land 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&lt;/title&gt;</a:t>
            </a:r>
            <a:b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BY 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GB" altLang="en-US" sz="2400" b="1" dirty="0" err="1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persName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T. S. ELIOT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GB" altLang="en-US" sz="2400" b="1" dirty="0" err="1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persName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&lt;epigraph&gt; 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FOR EZRA POUND 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&lt;foreign&gt; 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IL MIGLIOR FABBRO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&lt;/foreign&gt; &lt;/epigraph&gt;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&lt;div&gt;&lt;head&gt;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 I. The Burial of the Dead 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&lt;/head&gt;</a:t>
            </a:r>
          </a:p>
          <a:p>
            <a:pPr>
              <a:buFontTx/>
              <a:buNone/>
            </a:pP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GB" altLang="en-US" sz="2400" b="1" dirty="0" err="1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lg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&gt;&lt;line&gt;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April is the cruellest month, breeding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&lt;/line&gt;</a:t>
            </a:r>
            <a:b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&lt;line&gt;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Lilacs out of the dead land, mixing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&lt;/line&gt;</a:t>
            </a:r>
            <a:b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&lt;line&gt;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Memory and desire, stirring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&lt;/line&gt;</a:t>
            </a:r>
            <a:b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GB" altLang="en-US" sz="2400" b="1" dirty="0" err="1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lg</a:t>
            </a:r>
            <a:r>
              <a:rPr lang="en-GB" altLang="en-US" sz="2400" b="1" dirty="0">
                <a:solidFill>
                  <a:srgbClr val="0C2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666863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C84E6C-6CC0-4F43-BDAB-6E0841C8C4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4815" y="3572794"/>
            <a:ext cx="2913609" cy="1008557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4FF19830-5D5B-6649-94E4-B0F20EE47E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5616" y="980728"/>
            <a:ext cx="2880692" cy="324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</a:rPr>
              <a:t>XML is widely used within the publishing industry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  <a:hlinkClick r:id="rId3"/>
              </a:rPr>
              <a:t>Journal Article Tag Suite </a:t>
            </a: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</a:rPr>
              <a:t>(JATS)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400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400" dirty="0"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/>
            <a:endParaRPr lang="nl-NL" altLang="en-US" sz="2800" dirty="0">
              <a:latin typeface="Verdana" panose="020B0604030504040204" pitchFamily="34" charset="0"/>
            </a:endParaRPr>
          </a:p>
          <a:p>
            <a:pPr eaLnBrk="1" hangingPunct="1"/>
            <a:endParaRPr lang="en-GB" altLang="en-US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2C2E928-098E-9447-9A8D-DB86692B9E05}"/>
              </a:ext>
            </a:extLst>
          </p:cNvPr>
          <p:cNvSpPr/>
          <p:nvPr/>
        </p:nvSpPr>
        <p:spPr>
          <a:xfrm>
            <a:off x="5474814" y="3356992"/>
            <a:ext cx="2913609" cy="1512392"/>
          </a:xfrm>
          <a:prstGeom prst="rect">
            <a:avLst/>
          </a:prstGeom>
          <a:noFill/>
          <a:ln w="95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5DE414-5BDD-2545-A3A0-9F4B330C59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908720"/>
            <a:ext cx="3526792" cy="166916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851CE99-473E-F34F-936E-8413C02B22F6}"/>
              </a:ext>
            </a:extLst>
          </p:cNvPr>
          <p:cNvSpPr/>
          <p:nvPr/>
        </p:nvSpPr>
        <p:spPr>
          <a:xfrm>
            <a:off x="5076056" y="908720"/>
            <a:ext cx="3502474" cy="1669169"/>
          </a:xfrm>
          <a:prstGeom prst="rect">
            <a:avLst/>
          </a:prstGeom>
          <a:noFill/>
          <a:ln w="95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52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4FF19830-5D5B-6649-94E4-B0F20EE47E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59632" y="476672"/>
            <a:ext cx="5545137" cy="324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 dirty="0">
              <a:latin typeface="Verdana" panose="020B0604030504040204" pitchFamily="34" charset="0"/>
            </a:endParaRPr>
          </a:p>
          <a:p>
            <a:pPr marL="0" indent="0" eaLnBrk="1" hangingPunct="1">
              <a:lnSpc>
                <a:spcPct val="80000"/>
              </a:lnSpc>
              <a:buClr>
                <a:srgbClr val="0C2577"/>
              </a:buClr>
              <a:buNone/>
            </a:pP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</a:rPr>
              <a:t>It is also used in many other contexts, e.g. </a:t>
            </a: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research in musicology</a:t>
            </a: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  <a:hlinkClick r:id="rId3"/>
              </a:rPr>
              <a:t>Music Encoding Initiative </a:t>
            </a: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</a:rPr>
              <a:t>(MEI)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400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400" dirty="0"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/>
            <a:endParaRPr lang="nl-NL" altLang="en-US" sz="2800" dirty="0">
              <a:latin typeface="Verdana" panose="020B0604030504040204" pitchFamily="34" charset="0"/>
            </a:endParaRPr>
          </a:p>
          <a:p>
            <a:pPr eaLnBrk="1" hangingPunct="1"/>
            <a:endParaRPr lang="en-GB" altLang="en-US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27A7D7-7D59-3F4E-A97B-635BA9C5C2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2924944"/>
            <a:ext cx="6930561" cy="2173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8015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ext Box 2">
            <a:extLst>
              <a:ext uri="{FF2B5EF4-FFF2-40B4-BE49-F238E27FC236}">
                <a16:creationId xmlns:a16="http://schemas.microsoft.com/office/drawing/2014/main" id="{C611AC20-777D-D949-A80E-83AC32A445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0113" y="1989138"/>
            <a:ext cx="540067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nl-NL" altLang="en-US" sz="1800"/>
          </a:p>
        </p:txBody>
      </p:sp>
      <p:sp>
        <p:nvSpPr>
          <p:cNvPr id="16386" name="Rectangle 2">
            <a:extLst>
              <a:ext uri="{FF2B5EF4-FFF2-40B4-BE49-F238E27FC236}">
                <a16:creationId xmlns:a16="http://schemas.microsoft.com/office/drawing/2014/main" id="{EF1096D2-9601-AA46-826B-4D0AACAE1F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63713" y="1268413"/>
            <a:ext cx="5545137" cy="324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 dirty="0"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</a:rPr>
              <a:t>Text Encoding Initiative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</a:rPr>
              <a:t>Support for texts of any type, in any genre, from any period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</a:rPr>
              <a:t>De facto standard for digital scholarly editions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 dirty="0"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400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400" dirty="0"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/>
            <a:endParaRPr lang="nl-NL" altLang="en-US" sz="2800" dirty="0">
              <a:latin typeface="Verdana" panose="020B0604030504040204" pitchFamily="34" charset="0"/>
            </a:endParaRPr>
          </a:p>
          <a:p>
            <a:pPr eaLnBrk="1" hangingPunct="1"/>
            <a:endParaRPr lang="en-GB" altLang="en-US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8322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extBox 3">
            <a:extLst>
              <a:ext uri="{FF2B5EF4-FFF2-40B4-BE49-F238E27FC236}">
                <a16:creationId xmlns:a16="http://schemas.microsoft.com/office/drawing/2014/main" id="{A73EB923-A4B6-EB48-AB9F-93F0877A60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661025"/>
            <a:ext cx="9144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Canterbury Tales (Peter Robinson)</a:t>
            </a:r>
          </a:p>
        </p:txBody>
      </p:sp>
      <p:pic>
        <p:nvPicPr>
          <p:cNvPr id="18434" name="Picture 1">
            <a:extLst>
              <a:ext uri="{FF2B5EF4-FFF2-40B4-BE49-F238E27FC236}">
                <a16:creationId xmlns:a16="http://schemas.microsoft.com/office/drawing/2014/main" id="{C07E6062-B368-5849-A2A9-35A07CDDE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13" y="908050"/>
            <a:ext cx="7515225" cy="399891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638951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f83391503b78eef4dbc509238ebde2b79163865"/>
</p:tagLst>
</file>

<file path=ppt/theme/theme1.xml><?xml version="1.0" encoding="utf-8"?>
<a:theme xmlns:a="http://schemas.openxmlformats.org/drawingml/2006/main" name="Corporate template-set Universiteit Leiden">
  <a:themeElements>
    <a:clrScheme name="Aangepast 28">
      <a:dk1>
        <a:srgbClr val="000000"/>
      </a:dk1>
      <a:lt1>
        <a:srgbClr val="FFFFFF"/>
      </a:lt1>
      <a:dk2>
        <a:srgbClr val="8592BC"/>
      </a:dk2>
      <a:lt2>
        <a:srgbClr val="0C2577"/>
      </a:lt2>
      <a:accent1>
        <a:srgbClr val="9EBA2E"/>
      </a:accent1>
      <a:accent2>
        <a:srgbClr val="5CB1EB"/>
      </a:accent2>
      <a:accent3>
        <a:srgbClr val="34A3A9"/>
      </a:accent3>
      <a:accent4>
        <a:srgbClr val="F46E32"/>
      </a:accent4>
      <a:accent5>
        <a:srgbClr val="2C712D"/>
      </a:accent5>
      <a:accent6>
        <a:srgbClr val="B02079"/>
      </a:accent6>
      <a:hlink>
        <a:srgbClr val="0033CC"/>
      </a:hlink>
      <a:folHlink>
        <a:srgbClr val="7030A0"/>
      </a:folHlink>
    </a:clrScheme>
    <a:fontScheme name="Universiteit Leiden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4-3-windows-en-zonder-slidenr</Template>
  <TotalTime>6299</TotalTime>
  <Words>407</Words>
  <Application>Microsoft Macintosh PowerPoint</Application>
  <PresentationFormat>On-screen Show (4:3)</PresentationFormat>
  <Paragraphs>184</Paragraphs>
  <Slides>27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SimSun</vt:lpstr>
      <vt:lpstr>Arial</vt:lpstr>
      <vt:lpstr>Calibri</vt:lpstr>
      <vt:lpstr>Courier New</vt:lpstr>
      <vt:lpstr>Georgia</vt:lpstr>
      <vt:lpstr>Lucida Grande</vt:lpstr>
      <vt:lpstr>Minion</vt:lpstr>
      <vt:lpstr>Verdana</vt:lpstr>
      <vt:lpstr>Corporate template-set Universiteit Leiden</vt:lpstr>
      <vt:lpstr>Digital Media Technology  Week 3: The Tei Header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presentation</dc:title>
  <dc:creator>Peter Verhaar</dc:creator>
  <cp:lastModifiedBy>Peter Verhaar</cp:lastModifiedBy>
  <cp:revision>106</cp:revision>
  <dcterms:created xsi:type="dcterms:W3CDTF">2017-06-05T20:40:23Z</dcterms:created>
  <dcterms:modified xsi:type="dcterms:W3CDTF">2018-10-02T08:25:43Z</dcterms:modified>
</cp:coreProperties>
</file>